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75" r:id="rId3"/>
    <p:sldId id="279" r:id="rId4"/>
    <p:sldId id="276" r:id="rId5"/>
    <p:sldId id="270" r:id="rId6"/>
    <p:sldId id="271" r:id="rId7"/>
    <p:sldId id="264" r:id="rId8"/>
    <p:sldId id="259" r:id="rId9"/>
    <p:sldId id="272" r:id="rId10"/>
    <p:sldId id="263" r:id="rId11"/>
    <p:sldId id="260" r:id="rId12"/>
    <p:sldId id="274" r:id="rId13"/>
    <p:sldId id="277" r:id="rId14"/>
    <p:sldId id="278" r:id="rId15"/>
    <p:sldId id="268" r:id="rId16"/>
    <p:sldId id="265" r:id="rId17"/>
    <p:sldId id="267"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6" autoAdjust="0"/>
    <p:restoredTop sz="85253" autoAdjust="0"/>
  </p:normalViewPr>
  <p:slideViewPr>
    <p:cSldViewPr snapToGrid="0">
      <p:cViewPr varScale="1">
        <p:scale>
          <a:sx n="105" d="100"/>
          <a:sy n="105" d="100"/>
        </p:scale>
        <p:origin x="6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F06DC-84FB-4294-B328-FC6BA1DB6070}" type="datetimeFigureOut">
              <a:rPr lang="en-US" smtClean="0"/>
              <a:t>4/24/20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3CA75-EE97-4998-A43F-2756A5D6DB9F}" type="slidenum">
              <a:rPr lang="en-US" smtClean="0"/>
              <a:t>‹#›</a:t>
            </a:fld>
            <a:endParaRPr lang="en-US"/>
          </a:p>
        </p:txBody>
      </p:sp>
    </p:spTree>
    <p:extLst>
      <p:ext uri="{BB962C8B-B14F-4D97-AF65-F5344CB8AC3E}">
        <p14:creationId xmlns:p14="http://schemas.microsoft.com/office/powerpoint/2010/main" val="2869113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Environmental </a:t>
            </a:r>
            <a:r>
              <a:rPr lang="en-US" dirty="0" err="1"/>
              <a:t>enrichness</a:t>
            </a:r>
            <a:r>
              <a:rPr lang="en-US" dirty="0"/>
              <a:t> is a topic that comes up in rodent research and refers to a mouse’s availability to interact with objects in their environment.</a:t>
            </a:r>
          </a:p>
          <a:p>
            <a:r>
              <a:rPr lang="en-US" dirty="0"/>
              <a:t>EE in rodents has been shown to result in better task performance and plasticity</a:t>
            </a:r>
          </a:p>
        </p:txBody>
      </p:sp>
      <p:sp>
        <p:nvSpPr>
          <p:cNvPr id="4" name="Slide Number Placeholder 3"/>
          <p:cNvSpPr>
            <a:spLocks noGrp="1"/>
          </p:cNvSpPr>
          <p:nvPr>
            <p:ph type="sldNum" sz="quarter" idx="5"/>
          </p:nvPr>
        </p:nvSpPr>
        <p:spPr/>
        <p:txBody>
          <a:bodyPr/>
          <a:lstStyle/>
          <a:p>
            <a:fld id="{B313CA75-EE97-4998-A43F-2756A5D6DB9F}" type="slidenum">
              <a:rPr lang="en-US" smtClean="0"/>
              <a:t>2</a:t>
            </a:fld>
            <a:endParaRPr lang="en-US"/>
          </a:p>
        </p:txBody>
      </p:sp>
    </p:spTree>
    <p:extLst>
      <p:ext uri="{BB962C8B-B14F-4D97-AF65-F5344CB8AC3E}">
        <p14:creationId xmlns:p14="http://schemas.microsoft.com/office/powerpoint/2010/main" val="2996245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latent factors: social distancing and well-being</a:t>
            </a:r>
          </a:p>
          <a:p>
            <a:r>
              <a:rPr lang="en-US" dirty="0"/>
              <a:t>Well-being will be predicted by the indicators of social distancing</a:t>
            </a:r>
          </a:p>
          <a:p>
            <a:r>
              <a:rPr lang="en-US" dirty="0"/>
              <a:t>Variety of relationships of relationships will be calculated by the types of relationships that individuals have (how many of the 159 from our list)</a:t>
            </a:r>
          </a:p>
          <a:p>
            <a:r>
              <a:rPr lang="en-US" dirty="0"/>
              <a:t>Quality of relationships can be derived from the valence of the relationships as reported by the participant, or by one of our components (formality)</a:t>
            </a:r>
          </a:p>
        </p:txBody>
      </p:sp>
      <p:sp>
        <p:nvSpPr>
          <p:cNvPr id="4" name="Slide Number Placeholder 3"/>
          <p:cNvSpPr>
            <a:spLocks noGrp="1"/>
          </p:cNvSpPr>
          <p:nvPr>
            <p:ph type="sldNum" sz="quarter" idx="5"/>
          </p:nvPr>
        </p:nvSpPr>
        <p:spPr/>
        <p:txBody>
          <a:bodyPr/>
          <a:lstStyle/>
          <a:p>
            <a:fld id="{F4A55160-6525-4CCE-A83E-8063C037B255}" type="slidenum">
              <a:rPr lang="en-US" smtClean="0"/>
              <a:t>13</a:t>
            </a:fld>
            <a:endParaRPr lang="en-US"/>
          </a:p>
        </p:txBody>
      </p:sp>
    </p:spTree>
    <p:extLst>
      <p:ext uri="{BB962C8B-B14F-4D97-AF65-F5344CB8AC3E}">
        <p14:creationId xmlns:p14="http://schemas.microsoft.com/office/powerpoint/2010/main" val="264679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perspective of Dunbar, 2018, who has done a lot of research on the evolutionary perspective of social relationships, well-being can be modeled based off of social relationships. When we compare this model to our current lives during the COVID-19 pandemic and social-distancing or quarantine measures, parts of this model are significantly impacted. the Covid-19 lockdown will decrease regular social eating, number of friends, community engagement, and trust in community. How will this impact the other variables in the model: life satisfaction, happiness, and life is worthwhile?</a:t>
            </a:r>
          </a:p>
        </p:txBody>
      </p:sp>
      <p:sp>
        <p:nvSpPr>
          <p:cNvPr id="4" name="Slide Number Placeholder 3"/>
          <p:cNvSpPr>
            <a:spLocks noGrp="1"/>
          </p:cNvSpPr>
          <p:nvPr>
            <p:ph type="sldNum" sz="quarter" idx="5"/>
          </p:nvPr>
        </p:nvSpPr>
        <p:spPr/>
        <p:txBody>
          <a:bodyPr/>
          <a:lstStyle/>
          <a:p>
            <a:fld id="{F4A55160-6525-4CCE-A83E-8063C037B255}" type="slidenum">
              <a:rPr lang="en-US" smtClean="0"/>
              <a:t>15</a:t>
            </a:fld>
            <a:endParaRPr lang="en-US"/>
          </a:p>
        </p:txBody>
      </p:sp>
    </p:spTree>
    <p:extLst>
      <p:ext uri="{BB962C8B-B14F-4D97-AF65-F5344CB8AC3E}">
        <p14:creationId xmlns:p14="http://schemas.microsoft.com/office/powerpoint/2010/main" val="223798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able to experience a large variety of relationships – we have the ability to think about people and their relationship to us, but also the relationship between people.</a:t>
            </a:r>
          </a:p>
          <a:p>
            <a:r>
              <a:rPr lang="en-US" dirty="0"/>
              <a:t>This creates a network of relationships, of people in our lives. Having and maintain social relationships has been shown to be important for….</a:t>
            </a:r>
          </a:p>
          <a:p>
            <a:r>
              <a:rPr lang="en-US" dirty="0"/>
              <a:t>This has led to theories about the need to belong – social connections are a fundamental desire of humans (Baumeister &amp; Leary, 1995). Relationships are what make us social. Every day, we go out and see people, we gossip about people, we read and watch movies about people and their relationships</a:t>
            </a:r>
          </a:p>
        </p:txBody>
      </p:sp>
      <p:sp>
        <p:nvSpPr>
          <p:cNvPr id="4" name="Slide Number Placeholder 3"/>
          <p:cNvSpPr>
            <a:spLocks noGrp="1"/>
          </p:cNvSpPr>
          <p:nvPr>
            <p:ph type="sldNum" sz="quarter" idx="10"/>
          </p:nvPr>
        </p:nvSpPr>
        <p:spPr/>
        <p:txBody>
          <a:bodyPr/>
          <a:lstStyle/>
          <a:p>
            <a:fld id="{80C3DE92-B870-4F05-92D3-B5A6A546E437}" type="slidenum">
              <a:rPr lang="en-US" smtClean="0"/>
              <a:t>16</a:t>
            </a:fld>
            <a:endParaRPr lang="en-US"/>
          </a:p>
        </p:txBody>
      </p:sp>
    </p:spTree>
    <p:extLst>
      <p:ext uri="{BB962C8B-B14F-4D97-AF65-F5344CB8AC3E}">
        <p14:creationId xmlns:p14="http://schemas.microsoft.com/office/powerpoint/2010/main" val="766087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Health – physical, mental, cognitive</a:t>
            </a:r>
          </a:p>
          <a:p>
            <a:pPr marL="171450" indent="-171450">
              <a:buFont typeface="Arial" panose="020B0604020202020204" pitchFamily="34" charset="0"/>
              <a:buChar char="•"/>
            </a:pPr>
            <a:r>
              <a:rPr lang="en-US" dirty="0"/>
              <a:t>Physical isolation – lockdown, no travel, loss of freedom</a:t>
            </a:r>
          </a:p>
          <a:p>
            <a:pPr marL="171450" indent="-171450">
              <a:buFont typeface="Arial" panose="020B0604020202020204" pitchFamily="34" charset="0"/>
              <a:buChar char="•"/>
            </a:pPr>
            <a:r>
              <a:rPr lang="en-US" dirty="0"/>
              <a:t>Change in relationships – take care of kids, live with certain people for a long time</a:t>
            </a:r>
          </a:p>
          <a:p>
            <a:pPr marL="171450" indent="-171450">
              <a:buFont typeface="Arial" panose="020B0604020202020204" pitchFamily="34" charset="0"/>
              <a:buChar char="•"/>
            </a:pPr>
            <a:r>
              <a:rPr lang="en-US" dirty="0"/>
              <a:t>No entertainment – sports, concerts, cinemas, shopping</a:t>
            </a:r>
          </a:p>
          <a:p>
            <a:pPr marL="171450" indent="-171450">
              <a:buFont typeface="Arial" panose="020B0604020202020204" pitchFamily="34" charset="0"/>
              <a:buChar char="•"/>
            </a:pPr>
            <a:r>
              <a:rPr lang="en-US" dirty="0"/>
              <a:t>Uncertainty – work at home, online courses, how long</a:t>
            </a:r>
          </a:p>
          <a:p>
            <a:pPr marL="171450" indent="-171450">
              <a:buFont typeface="Arial" panose="020B0604020202020204" pitchFamily="34" charset="0"/>
              <a:buChar char="•"/>
            </a:pPr>
            <a:r>
              <a:rPr lang="en-US" dirty="0"/>
              <a:t>Personal goals/development – career, school (graduation), personal life (weddings)</a:t>
            </a:r>
          </a:p>
        </p:txBody>
      </p:sp>
      <p:sp>
        <p:nvSpPr>
          <p:cNvPr id="4" name="Slide Number Placeholder 3"/>
          <p:cNvSpPr>
            <a:spLocks noGrp="1"/>
          </p:cNvSpPr>
          <p:nvPr>
            <p:ph type="sldNum" sz="quarter" idx="5"/>
          </p:nvPr>
        </p:nvSpPr>
        <p:spPr/>
        <p:txBody>
          <a:bodyPr/>
          <a:lstStyle/>
          <a:p>
            <a:fld id="{B313CA75-EE97-4998-A43F-2756A5D6DB9F}" type="slidenum">
              <a:rPr lang="en-US" smtClean="0"/>
              <a:t>17</a:t>
            </a:fld>
            <a:endParaRPr lang="en-US"/>
          </a:p>
        </p:txBody>
      </p:sp>
    </p:spTree>
    <p:extLst>
      <p:ext uri="{BB962C8B-B14F-4D97-AF65-F5344CB8AC3E}">
        <p14:creationId xmlns:p14="http://schemas.microsoft.com/office/powerpoint/2010/main" val="4177030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relationships has been implicated in various health outcomes. Social isolation or a lack of social relationships has been shown to increase your chances of.</a:t>
            </a:r>
          </a:p>
          <a:p>
            <a:r>
              <a:rPr lang="en-US" dirty="0"/>
              <a:t>In older adults, it has been shown that those who were able to maintain strong social relationships later in life had…..</a:t>
            </a:r>
          </a:p>
        </p:txBody>
      </p:sp>
      <p:sp>
        <p:nvSpPr>
          <p:cNvPr id="4" name="Slide Number Placeholder 3"/>
          <p:cNvSpPr>
            <a:spLocks noGrp="1"/>
          </p:cNvSpPr>
          <p:nvPr>
            <p:ph type="sldNum" sz="quarter" idx="5"/>
          </p:nvPr>
        </p:nvSpPr>
        <p:spPr/>
        <p:txBody>
          <a:bodyPr/>
          <a:lstStyle/>
          <a:p>
            <a:fld id="{B313CA75-EE97-4998-A43F-2756A5D6DB9F}" type="slidenum">
              <a:rPr lang="en-US" smtClean="0"/>
              <a:t>3</a:t>
            </a:fld>
            <a:endParaRPr lang="en-US"/>
          </a:p>
        </p:txBody>
      </p:sp>
    </p:spTree>
    <p:extLst>
      <p:ext uri="{BB962C8B-B14F-4D97-AF65-F5344CB8AC3E}">
        <p14:creationId xmlns:p14="http://schemas.microsoft.com/office/powerpoint/2010/main" val="4018303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latent factors: social distancing and well-being</a:t>
            </a:r>
          </a:p>
          <a:p>
            <a:r>
              <a:rPr lang="en-US" dirty="0"/>
              <a:t>Well-being will be predicted by the indicators of social distancing</a:t>
            </a:r>
          </a:p>
          <a:p>
            <a:r>
              <a:rPr lang="en-US" dirty="0"/>
              <a:t>Variety of relationships of relationships will be calculated by the types of relationships that individuals have (how many of the 159 from our list)</a:t>
            </a:r>
          </a:p>
          <a:p>
            <a:r>
              <a:rPr lang="en-US" dirty="0"/>
              <a:t>Quality of relationships can be derived from the valence of the relationships as reported by the participant, or by one of our components (formality)</a:t>
            </a:r>
          </a:p>
        </p:txBody>
      </p:sp>
      <p:sp>
        <p:nvSpPr>
          <p:cNvPr id="4" name="Slide Number Placeholder 3"/>
          <p:cNvSpPr>
            <a:spLocks noGrp="1"/>
          </p:cNvSpPr>
          <p:nvPr>
            <p:ph type="sldNum" sz="quarter" idx="5"/>
          </p:nvPr>
        </p:nvSpPr>
        <p:spPr/>
        <p:txBody>
          <a:bodyPr/>
          <a:lstStyle/>
          <a:p>
            <a:fld id="{F4A55160-6525-4CCE-A83E-8063C037B255}" type="slidenum">
              <a:rPr lang="en-US" smtClean="0"/>
              <a:t>5</a:t>
            </a:fld>
            <a:endParaRPr lang="en-US"/>
          </a:p>
        </p:txBody>
      </p:sp>
    </p:spTree>
    <p:extLst>
      <p:ext uri="{BB962C8B-B14F-4D97-AF65-F5344CB8AC3E}">
        <p14:creationId xmlns:p14="http://schemas.microsoft.com/office/powerpoint/2010/main" val="2268760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questions from the questionnaire that are relevant to our model. We have social questions about how many people live in the participant’s home (INS), a question about how many different types of relationships that people interact with, and a measure about the valence of those relationships. This is calculated by the following formula, where each relationships is rated for valence, and then weighted based off of how much time they reported spending with a given relationships.</a:t>
            </a:r>
          </a:p>
          <a:p>
            <a:r>
              <a:rPr lang="en-US" dirty="0"/>
              <a:t>Next I have questions where the participant was asked to rate their level of anxiety, depression, behavioral emotional control, calmness and happiness during the past week. </a:t>
            </a:r>
          </a:p>
        </p:txBody>
      </p:sp>
      <p:sp>
        <p:nvSpPr>
          <p:cNvPr id="4" name="Slide Number Placeholder 3"/>
          <p:cNvSpPr>
            <a:spLocks noGrp="1"/>
          </p:cNvSpPr>
          <p:nvPr>
            <p:ph type="sldNum" sz="quarter" idx="5"/>
          </p:nvPr>
        </p:nvSpPr>
        <p:spPr/>
        <p:txBody>
          <a:bodyPr/>
          <a:lstStyle/>
          <a:p>
            <a:fld id="{B313CA75-EE97-4998-A43F-2756A5D6DB9F}" type="slidenum">
              <a:rPr lang="en-US" smtClean="0"/>
              <a:t>7</a:t>
            </a:fld>
            <a:endParaRPr lang="en-US"/>
          </a:p>
        </p:txBody>
      </p:sp>
    </p:spTree>
    <p:extLst>
      <p:ext uri="{BB962C8B-B14F-4D97-AF65-F5344CB8AC3E}">
        <p14:creationId xmlns:p14="http://schemas.microsoft.com/office/powerpoint/2010/main" val="157382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demographic of my sample. This is sample, although large, is not representative of the US general population, but it is pretty standard with what you get from </a:t>
            </a:r>
            <a:r>
              <a:rPr lang="en-US" dirty="0" err="1"/>
              <a:t>mturik</a:t>
            </a:r>
            <a:r>
              <a:rPr lang="en-US" dirty="0"/>
              <a:t>. Young, mostly white, educate people. One plus side is that the gender ration is even. </a:t>
            </a:r>
          </a:p>
        </p:txBody>
      </p:sp>
      <p:sp>
        <p:nvSpPr>
          <p:cNvPr id="4" name="Slide Number Placeholder 3"/>
          <p:cNvSpPr>
            <a:spLocks noGrp="1"/>
          </p:cNvSpPr>
          <p:nvPr>
            <p:ph type="sldNum" sz="quarter" idx="5"/>
          </p:nvPr>
        </p:nvSpPr>
        <p:spPr/>
        <p:txBody>
          <a:bodyPr/>
          <a:lstStyle/>
          <a:p>
            <a:fld id="{B313CA75-EE97-4998-A43F-2756A5D6DB9F}" type="slidenum">
              <a:rPr lang="en-US" smtClean="0"/>
              <a:t>8</a:t>
            </a:fld>
            <a:endParaRPr lang="en-US"/>
          </a:p>
        </p:txBody>
      </p:sp>
    </p:spTree>
    <p:extLst>
      <p:ext uri="{BB962C8B-B14F-4D97-AF65-F5344CB8AC3E}">
        <p14:creationId xmlns:p14="http://schemas.microsoft.com/office/powerpoint/2010/main" val="164689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look at the fit of our model. The chi-square is significant, the CFI and TLI are low, the </a:t>
            </a:r>
            <a:r>
              <a:rPr lang="en-US" dirty="0" err="1"/>
              <a:t>rmsea</a:t>
            </a:r>
            <a:r>
              <a:rPr lang="en-US" dirty="0"/>
              <a:t> is high. So overall this is a bad fit. In the discussion I will address some things that I can do to try and make a better fit. </a:t>
            </a:r>
          </a:p>
        </p:txBody>
      </p:sp>
      <p:sp>
        <p:nvSpPr>
          <p:cNvPr id="4" name="Slide Number Placeholder 3"/>
          <p:cNvSpPr>
            <a:spLocks noGrp="1"/>
          </p:cNvSpPr>
          <p:nvPr>
            <p:ph type="sldNum" sz="quarter" idx="5"/>
          </p:nvPr>
        </p:nvSpPr>
        <p:spPr/>
        <p:txBody>
          <a:bodyPr/>
          <a:lstStyle/>
          <a:p>
            <a:fld id="{B313CA75-EE97-4998-A43F-2756A5D6DB9F}" type="slidenum">
              <a:rPr lang="en-US" smtClean="0"/>
              <a:t>9</a:t>
            </a:fld>
            <a:endParaRPr lang="en-US"/>
          </a:p>
        </p:txBody>
      </p:sp>
    </p:spTree>
    <p:extLst>
      <p:ext uri="{BB962C8B-B14F-4D97-AF65-F5344CB8AC3E}">
        <p14:creationId xmlns:p14="http://schemas.microsoft.com/office/powerpoint/2010/main" val="399797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Ignoring our bad fit for a moment, here are the results of our path analysis. First, well-being was a latent factor significantly related to each of my 5 mental health items. Relationship valence was significantly predictive of our well-being latent factor, while immediate network size, and number of unique relationships was not. What this model is showing is that if you spend more time with negative relationships, that will be predictive of a higher well-being score, which in this model is related to higher levels of anxiety, depression, and behavioral/emotional control deficits, and lower levels of calmness and happiness.</a:t>
            </a:r>
          </a:p>
        </p:txBody>
      </p:sp>
      <p:sp>
        <p:nvSpPr>
          <p:cNvPr id="4" name="Slide Number Placeholder 3"/>
          <p:cNvSpPr>
            <a:spLocks noGrp="1"/>
          </p:cNvSpPr>
          <p:nvPr>
            <p:ph type="sldNum" sz="quarter" idx="5"/>
          </p:nvPr>
        </p:nvSpPr>
        <p:spPr/>
        <p:txBody>
          <a:bodyPr/>
          <a:lstStyle/>
          <a:p>
            <a:fld id="{B313CA75-EE97-4998-A43F-2756A5D6DB9F}" type="slidenum">
              <a:rPr lang="en-US" smtClean="0"/>
              <a:t>10</a:t>
            </a:fld>
            <a:endParaRPr lang="en-US"/>
          </a:p>
        </p:txBody>
      </p:sp>
    </p:spTree>
    <p:extLst>
      <p:ext uri="{BB962C8B-B14F-4D97-AF65-F5344CB8AC3E}">
        <p14:creationId xmlns:p14="http://schemas.microsoft.com/office/powerpoint/2010/main" val="2349097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reason may be because there was not enough variance with the well-being measures. This survey was done during the first week of when most of the nation was in lockdown, so perhaps people were still somewhat excited. Second, perhaps my measures of relationship features were not the right ones to look at. Third, I should probably add some nuisance variables to account for things that might also be affected well-being like, physical EE decreases, poor health, and boredom, which are not inherently related to social relationships.</a:t>
            </a:r>
          </a:p>
        </p:txBody>
      </p:sp>
      <p:sp>
        <p:nvSpPr>
          <p:cNvPr id="4" name="Slide Number Placeholder 3"/>
          <p:cNvSpPr>
            <a:spLocks noGrp="1"/>
          </p:cNvSpPr>
          <p:nvPr>
            <p:ph type="sldNum" sz="quarter" idx="5"/>
          </p:nvPr>
        </p:nvSpPr>
        <p:spPr/>
        <p:txBody>
          <a:bodyPr/>
          <a:lstStyle/>
          <a:p>
            <a:fld id="{B313CA75-EE97-4998-A43F-2756A5D6DB9F}" type="slidenum">
              <a:rPr lang="en-US" smtClean="0"/>
              <a:t>11</a:t>
            </a:fld>
            <a:endParaRPr lang="en-US"/>
          </a:p>
        </p:txBody>
      </p:sp>
    </p:spTree>
    <p:extLst>
      <p:ext uri="{BB962C8B-B14F-4D97-AF65-F5344CB8AC3E}">
        <p14:creationId xmlns:p14="http://schemas.microsoft.com/office/powerpoint/2010/main" val="3180924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latent factors: social distancing and well-being</a:t>
            </a:r>
          </a:p>
          <a:p>
            <a:r>
              <a:rPr lang="en-US" dirty="0"/>
              <a:t>Well-being will be predicted by the indicators of social distancing</a:t>
            </a:r>
          </a:p>
          <a:p>
            <a:r>
              <a:rPr lang="en-US" dirty="0"/>
              <a:t>Variety of relationships of relationships will be calculated by the types of relationships that individuals have (how many of the 159 from our list)</a:t>
            </a:r>
          </a:p>
          <a:p>
            <a:r>
              <a:rPr lang="en-US" dirty="0"/>
              <a:t>Quality of relationships can be derived from the valence of the relationships as reported by the participant, or by one of our components (formality)</a:t>
            </a:r>
          </a:p>
        </p:txBody>
      </p:sp>
      <p:sp>
        <p:nvSpPr>
          <p:cNvPr id="4" name="Slide Number Placeholder 3"/>
          <p:cNvSpPr>
            <a:spLocks noGrp="1"/>
          </p:cNvSpPr>
          <p:nvPr>
            <p:ph type="sldNum" sz="quarter" idx="5"/>
          </p:nvPr>
        </p:nvSpPr>
        <p:spPr/>
        <p:txBody>
          <a:bodyPr/>
          <a:lstStyle/>
          <a:p>
            <a:fld id="{F4A55160-6525-4CCE-A83E-8063C037B255}" type="slidenum">
              <a:rPr lang="en-US" smtClean="0"/>
              <a:t>12</a:t>
            </a:fld>
            <a:endParaRPr lang="en-US"/>
          </a:p>
        </p:txBody>
      </p:sp>
    </p:spTree>
    <p:extLst>
      <p:ext uri="{BB962C8B-B14F-4D97-AF65-F5344CB8AC3E}">
        <p14:creationId xmlns:p14="http://schemas.microsoft.com/office/powerpoint/2010/main" val="1327363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079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035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6398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89021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7113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657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4991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3924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665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2765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014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717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91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144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6532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2984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4/24/20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608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4/24/20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57706166"/>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C3EA83-FD58-4F7E-B3E1-88AA584454CE}"/>
              </a:ext>
            </a:extLst>
          </p:cNvPr>
          <p:cNvPicPr>
            <a:picLocks noChangeAspect="1"/>
          </p:cNvPicPr>
          <p:nvPr/>
        </p:nvPicPr>
        <p:blipFill rotWithShape="1">
          <a:blip r:embed="rId3">
            <a:alphaModFix amt="35000"/>
          </a:blip>
          <a:srcRect/>
          <a:stretch/>
        </p:blipFill>
        <p:spPr>
          <a:xfrm>
            <a:off x="-2" y="10"/>
            <a:ext cx="12191995" cy="6857990"/>
          </a:xfrm>
          <a:prstGeom prst="rect">
            <a:avLst/>
          </a:prstGeom>
        </p:spPr>
      </p:pic>
      <p:sp>
        <p:nvSpPr>
          <p:cNvPr id="2" name="Title 1">
            <a:extLst>
              <a:ext uri="{FF2B5EF4-FFF2-40B4-BE49-F238E27FC236}">
                <a16:creationId xmlns:a16="http://schemas.microsoft.com/office/drawing/2014/main" id="{06BC2BB5-C117-4AF4-9882-D151B180EBBC}"/>
              </a:ext>
            </a:extLst>
          </p:cNvPr>
          <p:cNvSpPr>
            <a:spLocks noGrp="1"/>
          </p:cNvSpPr>
          <p:nvPr>
            <p:ph type="ctrTitle"/>
          </p:nvPr>
        </p:nvSpPr>
        <p:spPr>
          <a:xfrm>
            <a:off x="1370693" y="1769540"/>
            <a:ext cx="9440034" cy="1828801"/>
          </a:xfrm>
        </p:spPr>
        <p:txBody>
          <a:bodyPr>
            <a:normAutofit/>
          </a:bodyPr>
          <a:lstStyle/>
          <a:p>
            <a:pPr>
              <a:lnSpc>
                <a:spcPct val="90000"/>
              </a:lnSpc>
            </a:pPr>
            <a:r>
              <a:rPr lang="en-US" sz="4600" dirty="0"/>
              <a:t>Social Relationships and Well-being During the COVID-19 Pandemic</a:t>
            </a:r>
          </a:p>
        </p:txBody>
      </p:sp>
      <p:sp>
        <p:nvSpPr>
          <p:cNvPr id="3" name="Subtitle 2">
            <a:extLst>
              <a:ext uri="{FF2B5EF4-FFF2-40B4-BE49-F238E27FC236}">
                <a16:creationId xmlns:a16="http://schemas.microsoft.com/office/drawing/2014/main" id="{3FC5FAD1-24DC-420C-B008-0C7C0294EAC6}"/>
              </a:ext>
            </a:extLst>
          </p:cNvPr>
          <p:cNvSpPr>
            <a:spLocks noGrp="1"/>
          </p:cNvSpPr>
          <p:nvPr>
            <p:ph type="subTitle" idx="1"/>
          </p:nvPr>
        </p:nvSpPr>
        <p:spPr>
          <a:xfrm>
            <a:off x="1370693" y="3773489"/>
            <a:ext cx="9440034" cy="1049867"/>
          </a:xfrm>
        </p:spPr>
        <p:txBody>
          <a:bodyPr>
            <a:normAutofit/>
          </a:bodyPr>
          <a:lstStyle/>
          <a:p>
            <a:r>
              <a:rPr lang="en-US" dirty="0"/>
              <a:t>Haroon </a:t>
            </a:r>
            <a:r>
              <a:rPr lang="en-US" dirty="0" err="1"/>
              <a:t>Popal</a:t>
            </a:r>
            <a:endParaRPr lang="en-US" dirty="0"/>
          </a:p>
        </p:txBody>
      </p:sp>
    </p:spTree>
    <p:extLst>
      <p:ext uri="{BB962C8B-B14F-4D97-AF65-F5344CB8AC3E}">
        <p14:creationId xmlns:p14="http://schemas.microsoft.com/office/powerpoint/2010/main" val="356155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26539B-341C-4B48-9EDF-7DC63FE8531D}"/>
              </a:ext>
            </a:extLst>
          </p:cNvPr>
          <p:cNvPicPr/>
          <p:nvPr/>
        </p:nvPicPr>
        <p:blipFill rotWithShape="1">
          <a:blip r:embed="rId3"/>
          <a:srcRect l="1" t="12326" r="320" b="11392"/>
          <a:stretch/>
        </p:blipFill>
        <p:spPr bwMode="auto">
          <a:xfrm>
            <a:off x="920399" y="2184278"/>
            <a:ext cx="10347158" cy="4235115"/>
          </a:xfrm>
          <a:prstGeom prst="rect">
            <a:avLst/>
          </a:prstGeom>
          <a:ln>
            <a:noFill/>
          </a:ln>
          <a:extLst>
            <a:ext uri="{53640926-AAD7-44D8-BBD7-CCE9431645EC}">
              <a14:shadowObscured xmlns:a14="http://schemas.microsoft.com/office/drawing/2010/main"/>
            </a:ext>
          </a:extLst>
        </p:spPr>
      </p:pic>
      <p:sp>
        <p:nvSpPr>
          <p:cNvPr id="3" name="Title 1">
            <a:extLst>
              <a:ext uri="{FF2B5EF4-FFF2-40B4-BE49-F238E27FC236}">
                <a16:creationId xmlns:a16="http://schemas.microsoft.com/office/drawing/2014/main" id="{925BEE58-CB48-4043-B18D-FCC58B7E7C54}"/>
              </a:ext>
            </a:extLst>
          </p:cNvPr>
          <p:cNvSpPr>
            <a:spLocks noGrp="1"/>
          </p:cNvSpPr>
          <p:nvPr>
            <p:ph type="title"/>
          </p:nvPr>
        </p:nvSpPr>
        <p:spPr>
          <a:xfrm>
            <a:off x="913795" y="609600"/>
            <a:ext cx="10353762" cy="1257300"/>
          </a:xfrm>
        </p:spPr>
        <p:txBody>
          <a:bodyPr/>
          <a:lstStyle/>
          <a:p>
            <a:r>
              <a:rPr lang="en-US" dirty="0"/>
              <a:t>Path Analysis Results</a:t>
            </a:r>
          </a:p>
        </p:txBody>
      </p:sp>
    </p:spTree>
    <p:extLst>
      <p:ext uri="{BB962C8B-B14F-4D97-AF65-F5344CB8AC3E}">
        <p14:creationId xmlns:p14="http://schemas.microsoft.com/office/powerpoint/2010/main" val="3286573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4D6-B085-4307-8E1F-6DAEEF6B8E2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88ECB8CB-2ACF-4BE3-81CA-17921AECF64D}"/>
              </a:ext>
            </a:extLst>
          </p:cNvPr>
          <p:cNvSpPr>
            <a:spLocks noGrp="1"/>
          </p:cNvSpPr>
          <p:nvPr>
            <p:ph idx="1"/>
          </p:nvPr>
        </p:nvSpPr>
        <p:spPr/>
        <p:txBody>
          <a:bodyPr/>
          <a:lstStyle/>
          <a:p>
            <a:r>
              <a:rPr lang="en-US" dirty="0"/>
              <a:t>Model fit was poor, so we cannot rely on the results of this analysis</a:t>
            </a:r>
          </a:p>
          <a:p>
            <a:pPr lvl="1"/>
            <a:r>
              <a:rPr lang="en-US" dirty="0"/>
              <a:t>Not enough variance – people are not miserable enough at week 1</a:t>
            </a:r>
          </a:p>
          <a:p>
            <a:pPr lvl="1"/>
            <a:r>
              <a:rPr lang="en-US" dirty="0"/>
              <a:t>Poor measures of relationships</a:t>
            </a:r>
          </a:p>
          <a:p>
            <a:r>
              <a:rPr lang="en-US" dirty="0"/>
              <a:t>Need to account for nuisance variables</a:t>
            </a:r>
          </a:p>
          <a:p>
            <a:pPr lvl="1"/>
            <a:r>
              <a:rPr lang="en-US" dirty="0"/>
              <a:t>Physical EE</a:t>
            </a:r>
          </a:p>
          <a:p>
            <a:pPr lvl="1"/>
            <a:r>
              <a:rPr lang="en-US" dirty="0"/>
              <a:t>Health</a:t>
            </a:r>
          </a:p>
          <a:p>
            <a:pPr lvl="1"/>
            <a:r>
              <a:rPr lang="en-US" dirty="0"/>
              <a:t>boredom</a:t>
            </a:r>
          </a:p>
        </p:txBody>
      </p:sp>
    </p:spTree>
    <p:extLst>
      <p:ext uri="{BB962C8B-B14F-4D97-AF65-F5344CB8AC3E}">
        <p14:creationId xmlns:p14="http://schemas.microsoft.com/office/powerpoint/2010/main" val="234027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5735-96F4-0F44-9B44-F55466913A56}"/>
              </a:ext>
            </a:extLst>
          </p:cNvPr>
          <p:cNvSpPr>
            <a:spLocks noGrp="1"/>
          </p:cNvSpPr>
          <p:nvPr>
            <p:ph type="title"/>
          </p:nvPr>
        </p:nvSpPr>
        <p:spPr>
          <a:xfrm>
            <a:off x="919119" y="161312"/>
            <a:ext cx="10353762" cy="1257300"/>
          </a:xfrm>
        </p:spPr>
        <p:txBody>
          <a:bodyPr/>
          <a:lstStyle/>
          <a:p>
            <a:r>
              <a:rPr lang="en-US" dirty="0"/>
              <a:t>Next Steps – Categorical Relationships</a:t>
            </a:r>
          </a:p>
        </p:txBody>
      </p:sp>
      <p:pic>
        <p:nvPicPr>
          <p:cNvPr id="3" name="Picture 2">
            <a:extLst>
              <a:ext uri="{FF2B5EF4-FFF2-40B4-BE49-F238E27FC236}">
                <a16:creationId xmlns:a16="http://schemas.microsoft.com/office/drawing/2014/main" id="{DFEFBE51-6B88-4DDE-A633-9A81C8FC57C5}"/>
              </a:ext>
            </a:extLst>
          </p:cNvPr>
          <p:cNvPicPr>
            <a:picLocks noChangeAspect="1"/>
          </p:cNvPicPr>
          <p:nvPr/>
        </p:nvPicPr>
        <p:blipFill>
          <a:blip r:embed="rId3">
            <a:duotone>
              <a:prstClr val="black"/>
              <a:schemeClr val="accent1">
                <a:tint val="45000"/>
                <a:satMod val="400000"/>
              </a:schemeClr>
            </a:duotone>
          </a:blip>
          <a:stretch>
            <a:fillRect/>
          </a:stretch>
        </p:blipFill>
        <p:spPr>
          <a:xfrm>
            <a:off x="231463" y="2301215"/>
            <a:ext cx="5724607" cy="2976638"/>
          </a:xfrm>
          <a:prstGeom prst="rect">
            <a:avLst/>
          </a:prstGeom>
        </p:spPr>
      </p:pic>
      <p:pic>
        <p:nvPicPr>
          <p:cNvPr id="45" name="Picture 44">
            <a:extLst>
              <a:ext uri="{FF2B5EF4-FFF2-40B4-BE49-F238E27FC236}">
                <a16:creationId xmlns:a16="http://schemas.microsoft.com/office/drawing/2014/main" id="{3FF32375-D356-4A70-840A-29D71ACF638D}"/>
              </a:ext>
            </a:extLst>
          </p:cNvPr>
          <p:cNvPicPr>
            <a:picLocks noChangeAspect="1"/>
          </p:cNvPicPr>
          <p:nvPr/>
        </p:nvPicPr>
        <p:blipFill>
          <a:blip r:embed="rId3">
            <a:duotone>
              <a:prstClr val="black"/>
              <a:srgbClr val="D9C3A5">
                <a:tint val="50000"/>
                <a:satMod val="180000"/>
              </a:srgbClr>
            </a:duotone>
          </a:blip>
          <a:stretch>
            <a:fillRect/>
          </a:stretch>
        </p:blipFill>
        <p:spPr>
          <a:xfrm>
            <a:off x="6235932" y="2301215"/>
            <a:ext cx="5724607" cy="2976638"/>
          </a:xfrm>
          <a:prstGeom prst="rect">
            <a:avLst/>
          </a:prstGeom>
        </p:spPr>
      </p:pic>
      <p:sp>
        <p:nvSpPr>
          <p:cNvPr id="5" name="TextBox 4">
            <a:extLst>
              <a:ext uri="{FF2B5EF4-FFF2-40B4-BE49-F238E27FC236}">
                <a16:creationId xmlns:a16="http://schemas.microsoft.com/office/drawing/2014/main" id="{2BE733B5-89EE-4389-B590-C73E81DE3D38}"/>
              </a:ext>
            </a:extLst>
          </p:cNvPr>
          <p:cNvSpPr txBox="1"/>
          <p:nvPr/>
        </p:nvSpPr>
        <p:spPr>
          <a:xfrm>
            <a:off x="3400582" y="1476681"/>
            <a:ext cx="5390835" cy="461665"/>
          </a:xfrm>
          <a:prstGeom prst="rect">
            <a:avLst/>
          </a:prstGeom>
          <a:noFill/>
        </p:spPr>
        <p:txBody>
          <a:bodyPr wrap="none" rtlCol="0">
            <a:spAutoFit/>
          </a:bodyPr>
          <a:lstStyle/>
          <a:p>
            <a:r>
              <a:rPr lang="en-US" sz="2400" dirty="0"/>
              <a:t>Quarantined with in-laws vs roommates</a:t>
            </a:r>
          </a:p>
        </p:txBody>
      </p:sp>
      <p:sp>
        <p:nvSpPr>
          <p:cNvPr id="6" name="TextBox 5">
            <a:extLst>
              <a:ext uri="{FF2B5EF4-FFF2-40B4-BE49-F238E27FC236}">
                <a16:creationId xmlns:a16="http://schemas.microsoft.com/office/drawing/2014/main" id="{96ACE440-AD5B-49C8-B5F6-7BF74760DC2C}"/>
              </a:ext>
            </a:extLst>
          </p:cNvPr>
          <p:cNvSpPr txBox="1"/>
          <p:nvPr/>
        </p:nvSpPr>
        <p:spPr>
          <a:xfrm>
            <a:off x="1573574" y="5381319"/>
            <a:ext cx="3040384" cy="1200329"/>
          </a:xfrm>
          <a:prstGeom prst="rect">
            <a:avLst/>
          </a:prstGeom>
          <a:noFill/>
        </p:spPr>
        <p:txBody>
          <a:bodyPr wrap="none" rtlCol="0">
            <a:spAutoFit/>
          </a:bodyPr>
          <a:lstStyle/>
          <a:p>
            <a:pPr algn="ctr"/>
            <a:r>
              <a:rPr lang="en-US" dirty="0"/>
              <a:t>Family Relationship Features</a:t>
            </a:r>
          </a:p>
          <a:p>
            <a:pPr algn="ctr"/>
            <a:r>
              <a:rPr lang="en-US" dirty="0"/>
              <a:t>Formality</a:t>
            </a:r>
          </a:p>
          <a:p>
            <a:pPr algn="ctr"/>
            <a:r>
              <a:rPr lang="en-US" dirty="0"/>
              <a:t>Love</a:t>
            </a:r>
          </a:p>
          <a:p>
            <a:pPr algn="ctr"/>
            <a:r>
              <a:rPr lang="en-US" dirty="0"/>
              <a:t>Privacy</a:t>
            </a:r>
          </a:p>
        </p:txBody>
      </p:sp>
      <p:sp>
        <p:nvSpPr>
          <p:cNvPr id="48" name="TextBox 47">
            <a:extLst>
              <a:ext uri="{FF2B5EF4-FFF2-40B4-BE49-F238E27FC236}">
                <a16:creationId xmlns:a16="http://schemas.microsoft.com/office/drawing/2014/main" id="{B82AB70F-3461-4D7D-98F1-BA00EF2945B9}"/>
              </a:ext>
            </a:extLst>
          </p:cNvPr>
          <p:cNvSpPr txBox="1"/>
          <p:nvPr/>
        </p:nvSpPr>
        <p:spPr>
          <a:xfrm>
            <a:off x="7555472" y="5496359"/>
            <a:ext cx="3085525" cy="1200329"/>
          </a:xfrm>
          <a:prstGeom prst="rect">
            <a:avLst/>
          </a:prstGeom>
          <a:noFill/>
        </p:spPr>
        <p:txBody>
          <a:bodyPr wrap="none" rtlCol="0">
            <a:spAutoFit/>
          </a:bodyPr>
          <a:lstStyle/>
          <a:p>
            <a:pPr algn="ctr"/>
            <a:r>
              <a:rPr lang="en-US" dirty="0"/>
              <a:t>Friend Relationship Features</a:t>
            </a:r>
          </a:p>
          <a:p>
            <a:pPr algn="ctr"/>
            <a:r>
              <a:rPr lang="en-US" dirty="0"/>
              <a:t>Formality</a:t>
            </a:r>
          </a:p>
          <a:p>
            <a:pPr algn="ctr"/>
            <a:r>
              <a:rPr lang="en-US" dirty="0"/>
              <a:t>Love</a:t>
            </a:r>
          </a:p>
          <a:p>
            <a:pPr algn="ctr"/>
            <a:r>
              <a:rPr lang="en-US" dirty="0"/>
              <a:t>Privacy</a:t>
            </a:r>
          </a:p>
        </p:txBody>
      </p:sp>
    </p:spTree>
    <p:extLst>
      <p:ext uri="{BB962C8B-B14F-4D97-AF65-F5344CB8AC3E}">
        <p14:creationId xmlns:p14="http://schemas.microsoft.com/office/powerpoint/2010/main" val="416761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5735-96F4-0F44-9B44-F55466913A56}"/>
              </a:ext>
            </a:extLst>
          </p:cNvPr>
          <p:cNvSpPr>
            <a:spLocks noGrp="1"/>
          </p:cNvSpPr>
          <p:nvPr>
            <p:ph type="title"/>
          </p:nvPr>
        </p:nvSpPr>
        <p:spPr>
          <a:xfrm>
            <a:off x="919119" y="0"/>
            <a:ext cx="10353762" cy="1257300"/>
          </a:xfrm>
        </p:spPr>
        <p:txBody>
          <a:bodyPr/>
          <a:lstStyle/>
          <a:p>
            <a:r>
              <a:rPr lang="en-US" dirty="0"/>
              <a:t>Next Steps – Longitudinal</a:t>
            </a:r>
          </a:p>
        </p:txBody>
      </p:sp>
      <p:pic>
        <p:nvPicPr>
          <p:cNvPr id="4" name="Picture 3">
            <a:extLst>
              <a:ext uri="{FF2B5EF4-FFF2-40B4-BE49-F238E27FC236}">
                <a16:creationId xmlns:a16="http://schemas.microsoft.com/office/drawing/2014/main" id="{230E8898-76D8-44D8-8BFB-71301E1C2A57}"/>
              </a:ext>
            </a:extLst>
          </p:cNvPr>
          <p:cNvPicPr>
            <a:picLocks noChangeAspect="1"/>
          </p:cNvPicPr>
          <p:nvPr/>
        </p:nvPicPr>
        <p:blipFill>
          <a:blip r:embed="rId3"/>
          <a:stretch>
            <a:fillRect/>
          </a:stretch>
        </p:blipFill>
        <p:spPr>
          <a:xfrm>
            <a:off x="1411685" y="1198657"/>
            <a:ext cx="3769916" cy="1852144"/>
          </a:xfrm>
          <a:prstGeom prst="rect">
            <a:avLst/>
          </a:prstGeom>
        </p:spPr>
      </p:pic>
      <p:pic>
        <p:nvPicPr>
          <p:cNvPr id="9" name="Picture 8">
            <a:extLst>
              <a:ext uri="{FF2B5EF4-FFF2-40B4-BE49-F238E27FC236}">
                <a16:creationId xmlns:a16="http://schemas.microsoft.com/office/drawing/2014/main" id="{45BEB568-E904-48DB-B1C4-5B90969A7F81}"/>
              </a:ext>
            </a:extLst>
          </p:cNvPr>
          <p:cNvPicPr>
            <a:picLocks noChangeAspect="1"/>
          </p:cNvPicPr>
          <p:nvPr/>
        </p:nvPicPr>
        <p:blipFill>
          <a:blip r:embed="rId3"/>
          <a:stretch>
            <a:fillRect/>
          </a:stretch>
        </p:blipFill>
        <p:spPr>
          <a:xfrm>
            <a:off x="4595673" y="3050801"/>
            <a:ext cx="3769916" cy="1852144"/>
          </a:xfrm>
          <a:prstGeom prst="rect">
            <a:avLst/>
          </a:prstGeom>
        </p:spPr>
      </p:pic>
      <p:pic>
        <p:nvPicPr>
          <p:cNvPr id="10" name="Picture 9">
            <a:extLst>
              <a:ext uri="{FF2B5EF4-FFF2-40B4-BE49-F238E27FC236}">
                <a16:creationId xmlns:a16="http://schemas.microsoft.com/office/drawing/2014/main" id="{D4AF5746-BA09-477C-96CA-13DC3B5FECD3}"/>
              </a:ext>
            </a:extLst>
          </p:cNvPr>
          <p:cNvPicPr>
            <a:picLocks noChangeAspect="1"/>
          </p:cNvPicPr>
          <p:nvPr/>
        </p:nvPicPr>
        <p:blipFill>
          <a:blip r:embed="rId3"/>
          <a:stretch>
            <a:fillRect/>
          </a:stretch>
        </p:blipFill>
        <p:spPr>
          <a:xfrm>
            <a:off x="7596328" y="4844544"/>
            <a:ext cx="3769916" cy="1852144"/>
          </a:xfrm>
          <a:prstGeom prst="rect">
            <a:avLst/>
          </a:prstGeom>
        </p:spPr>
      </p:pic>
      <p:cxnSp>
        <p:nvCxnSpPr>
          <p:cNvPr id="12" name="Connector: Elbow 11">
            <a:extLst>
              <a:ext uri="{FF2B5EF4-FFF2-40B4-BE49-F238E27FC236}">
                <a16:creationId xmlns:a16="http://schemas.microsoft.com/office/drawing/2014/main" id="{980C41B3-CABE-4A1A-BB4D-0CE5B746D9B2}"/>
              </a:ext>
            </a:extLst>
          </p:cNvPr>
          <p:cNvCxnSpPr>
            <a:endCxn id="9" idx="1"/>
          </p:cNvCxnSpPr>
          <p:nvPr/>
        </p:nvCxnSpPr>
        <p:spPr>
          <a:xfrm rot="16200000" flipH="1">
            <a:off x="3175972" y="2557171"/>
            <a:ext cx="1654587" cy="11848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64EAAF0-A264-4C3B-803A-F360BCA2DA84}"/>
              </a:ext>
            </a:extLst>
          </p:cNvPr>
          <p:cNvCxnSpPr>
            <a:cxnSpLocks/>
            <a:endCxn id="10" idx="1"/>
          </p:cNvCxnSpPr>
          <p:nvPr/>
        </p:nvCxnSpPr>
        <p:spPr>
          <a:xfrm rot="16200000" flipH="1">
            <a:off x="6279653" y="4453941"/>
            <a:ext cx="1625388" cy="10079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0C9694-0E49-4451-954A-164514CFFCB6}"/>
              </a:ext>
            </a:extLst>
          </p:cNvPr>
          <p:cNvCxnSpPr/>
          <p:nvPr/>
        </p:nvCxnSpPr>
        <p:spPr>
          <a:xfrm flipV="1">
            <a:off x="3410857" y="3429000"/>
            <a:ext cx="1184816" cy="547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8C3DF0-2DA7-45D3-BA74-C5996C4C98C2}"/>
              </a:ext>
            </a:extLst>
          </p:cNvPr>
          <p:cNvCxnSpPr>
            <a:cxnSpLocks/>
          </p:cNvCxnSpPr>
          <p:nvPr/>
        </p:nvCxnSpPr>
        <p:spPr>
          <a:xfrm flipV="1">
            <a:off x="6588366" y="5283200"/>
            <a:ext cx="1007962" cy="48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EAC4048-BB31-4363-AAF0-BD63AD6F7DC7}"/>
              </a:ext>
            </a:extLst>
          </p:cNvPr>
          <p:cNvCxnSpPr>
            <a:cxnSpLocks/>
          </p:cNvCxnSpPr>
          <p:nvPr/>
        </p:nvCxnSpPr>
        <p:spPr>
          <a:xfrm>
            <a:off x="6588365" y="5770375"/>
            <a:ext cx="1007962" cy="702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B92905-0B28-4CCE-A20C-FD9C4579E80F}"/>
              </a:ext>
            </a:extLst>
          </p:cNvPr>
          <p:cNvCxnSpPr>
            <a:cxnSpLocks/>
          </p:cNvCxnSpPr>
          <p:nvPr/>
        </p:nvCxnSpPr>
        <p:spPr>
          <a:xfrm>
            <a:off x="3410857" y="3976873"/>
            <a:ext cx="1184815" cy="740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EB9710A-216D-4475-BB99-D343F4635BE0}"/>
              </a:ext>
            </a:extLst>
          </p:cNvPr>
          <p:cNvSpPr txBox="1"/>
          <p:nvPr/>
        </p:nvSpPr>
        <p:spPr>
          <a:xfrm rot="16200000">
            <a:off x="381213" y="1832341"/>
            <a:ext cx="1473865" cy="584775"/>
          </a:xfrm>
          <a:prstGeom prst="rect">
            <a:avLst/>
          </a:prstGeom>
          <a:noFill/>
        </p:spPr>
        <p:txBody>
          <a:bodyPr wrap="none" rtlCol="0">
            <a:spAutoFit/>
          </a:bodyPr>
          <a:lstStyle/>
          <a:p>
            <a:r>
              <a:rPr lang="en-US" sz="3200" dirty="0">
                <a:solidFill>
                  <a:schemeClr val="accent1"/>
                </a:solidFill>
              </a:rPr>
              <a:t>Week 1</a:t>
            </a:r>
          </a:p>
        </p:txBody>
      </p:sp>
      <p:sp>
        <p:nvSpPr>
          <p:cNvPr id="28" name="TextBox 27">
            <a:extLst>
              <a:ext uri="{FF2B5EF4-FFF2-40B4-BE49-F238E27FC236}">
                <a16:creationId xmlns:a16="http://schemas.microsoft.com/office/drawing/2014/main" id="{B28FA43E-4F77-4080-ABCA-2C9302EC9488}"/>
              </a:ext>
            </a:extLst>
          </p:cNvPr>
          <p:cNvSpPr txBox="1"/>
          <p:nvPr/>
        </p:nvSpPr>
        <p:spPr>
          <a:xfrm rot="16200000">
            <a:off x="2417447" y="3652140"/>
            <a:ext cx="1473865" cy="584775"/>
          </a:xfrm>
          <a:prstGeom prst="rect">
            <a:avLst/>
          </a:prstGeom>
          <a:noFill/>
        </p:spPr>
        <p:txBody>
          <a:bodyPr wrap="none" rtlCol="0">
            <a:spAutoFit/>
          </a:bodyPr>
          <a:lstStyle/>
          <a:p>
            <a:r>
              <a:rPr lang="en-US" sz="3200" dirty="0">
                <a:solidFill>
                  <a:schemeClr val="accent1"/>
                </a:solidFill>
              </a:rPr>
              <a:t>Week 4</a:t>
            </a:r>
          </a:p>
        </p:txBody>
      </p:sp>
      <p:sp>
        <p:nvSpPr>
          <p:cNvPr id="29" name="TextBox 28">
            <a:extLst>
              <a:ext uri="{FF2B5EF4-FFF2-40B4-BE49-F238E27FC236}">
                <a16:creationId xmlns:a16="http://schemas.microsoft.com/office/drawing/2014/main" id="{A70C4A17-E728-4E87-88B6-6ACC6904FE77}"/>
              </a:ext>
            </a:extLst>
          </p:cNvPr>
          <p:cNvSpPr txBox="1"/>
          <p:nvPr/>
        </p:nvSpPr>
        <p:spPr>
          <a:xfrm rot="16200000">
            <a:off x="5559044" y="5478229"/>
            <a:ext cx="1473865" cy="584775"/>
          </a:xfrm>
          <a:prstGeom prst="rect">
            <a:avLst/>
          </a:prstGeom>
          <a:noFill/>
        </p:spPr>
        <p:txBody>
          <a:bodyPr wrap="none" rtlCol="0">
            <a:spAutoFit/>
          </a:bodyPr>
          <a:lstStyle/>
          <a:p>
            <a:r>
              <a:rPr lang="en-US" sz="3200" dirty="0">
                <a:solidFill>
                  <a:schemeClr val="accent1"/>
                </a:solidFill>
              </a:rPr>
              <a:t>Week 7</a:t>
            </a:r>
          </a:p>
        </p:txBody>
      </p:sp>
    </p:spTree>
    <p:extLst>
      <p:ext uri="{BB962C8B-B14F-4D97-AF65-F5344CB8AC3E}">
        <p14:creationId xmlns:p14="http://schemas.microsoft.com/office/powerpoint/2010/main" val="63214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F7D5B-44FA-41C3-B991-0383BEC6C7A9}"/>
              </a:ext>
            </a:extLst>
          </p:cNvPr>
          <p:cNvSpPr>
            <a:spLocks noGrp="1"/>
          </p:cNvSpPr>
          <p:nvPr>
            <p:ph type="title"/>
          </p:nvPr>
        </p:nvSpPr>
        <p:spPr>
          <a:xfrm>
            <a:off x="913796" y="643465"/>
            <a:ext cx="3382638" cy="1370605"/>
          </a:xfrm>
        </p:spPr>
        <p:txBody>
          <a:bodyPr>
            <a:normAutofit/>
          </a:bodyPr>
          <a:lstStyle/>
          <a:p>
            <a:pPr algn="l"/>
            <a:r>
              <a:rPr lang="en-US" sz="3000" dirty="0"/>
              <a:t>Acknowledgements</a:t>
            </a:r>
          </a:p>
        </p:txBody>
      </p:sp>
      <p:sp>
        <p:nvSpPr>
          <p:cNvPr id="3" name="Content Placeholder 2">
            <a:extLst>
              <a:ext uri="{FF2B5EF4-FFF2-40B4-BE49-F238E27FC236}">
                <a16:creationId xmlns:a16="http://schemas.microsoft.com/office/drawing/2014/main" id="{56EDD846-8BA1-4E40-90EB-9F8DFEE66980}"/>
              </a:ext>
            </a:extLst>
          </p:cNvPr>
          <p:cNvSpPr>
            <a:spLocks noGrp="1"/>
          </p:cNvSpPr>
          <p:nvPr>
            <p:ph idx="1"/>
          </p:nvPr>
        </p:nvSpPr>
        <p:spPr>
          <a:xfrm>
            <a:off x="913796" y="2247153"/>
            <a:ext cx="3358084" cy="3544046"/>
          </a:xfrm>
        </p:spPr>
        <p:txBody>
          <a:bodyPr>
            <a:normAutofit/>
          </a:bodyPr>
          <a:lstStyle/>
          <a:p>
            <a:r>
              <a:rPr lang="en-US" sz="1800" dirty="0"/>
              <a:t>Thanks to:</a:t>
            </a:r>
          </a:p>
          <a:p>
            <a:pPr lvl="1"/>
            <a:r>
              <a:rPr lang="en-US" dirty="0"/>
              <a:t>Dr. Ingrid Olson</a:t>
            </a:r>
          </a:p>
          <a:p>
            <a:pPr lvl="1"/>
            <a:r>
              <a:rPr lang="en-US" dirty="0"/>
              <a:t>Dr. Yin Wang</a:t>
            </a:r>
          </a:p>
          <a:p>
            <a:pPr lvl="1"/>
            <a:r>
              <a:rPr lang="en-US" dirty="0"/>
              <a:t>Dr. Tom </a:t>
            </a:r>
            <a:r>
              <a:rPr lang="en-US" dirty="0" err="1"/>
              <a:t>Olino</a:t>
            </a:r>
            <a:endParaRPr lang="en-US" dirty="0"/>
          </a:p>
          <a:p>
            <a:pPr lvl="1"/>
            <a:r>
              <a:rPr lang="en-US" dirty="0"/>
              <a:t>Olson Lab</a:t>
            </a:r>
          </a:p>
        </p:txBody>
      </p:sp>
      <p:pic>
        <p:nvPicPr>
          <p:cNvPr id="4" name="Picture 4">
            <a:extLst>
              <a:ext uri="{FF2B5EF4-FFF2-40B4-BE49-F238E27FC236}">
                <a16:creationId xmlns:a16="http://schemas.microsoft.com/office/drawing/2014/main" id="{E32C8604-E4EC-42EF-B793-56AF7A077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323"/>
          <a:stretch/>
        </p:blipFill>
        <p:spPr bwMode="auto">
          <a:xfrm>
            <a:off x="5142517" y="2989870"/>
            <a:ext cx="6135687" cy="354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46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FD49-057D-A743-9874-3EA5A92FED07}"/>
              </a:ext>
            </a:extLst>
          </p:cNvPr>
          <p:cNvSpPr>
            <a:spLocks noGrp="1"/>
          </p:cNvSpPr>
          <p:nvPr>
            <p:ph type="title"/>
          </p:nvPr>
        </p:nvSpPr>
        <p:spPr>
          <a:xfrm>
            <a:off x="919118" y="10602"/>
            <a:ext cx="10353762" cy="1257300"/>
          </a:xfrm>
        </p:spPr>
        <p:txBody>
          <a:bodyPr/>
          <a:lstStyle/>
          <a:p>
            <a:pPr algn="ctr"/>
            <a:r>
              <a:rPr lang="en-US" dirty="0"/>
              <a:t>COVID-19 Influence on Well-being</a:t>
            </a:r>
          </a:p>
        </p:txBody>
      </p:sp>
      <p:pic>
        <p:nvPicPr>
          <p:cNvPr id="4" name="Picture 3">
            <a:extLst>
              <a:ext uri="{FF2B5EF4-FFF2-40B4-BE49-F238E27FC236}">
                <a16:creationId xmlns:a16="http://schemas.microsoft.com/office/drawing/2014/main" id="{603917E2-6018-5440-80F2-C2ADC27ABA93}"/>
              </a:ext>
            </a:extLst>
          </p:cNvPr>
          <p:cNvPicPr>
            <a:picLocks noChangeAspect="1"/>
          </p:cNvPicPr>
          <p:nvPr/>
        </p:nvPicPr>
        <p:blipFill rotWithShape="1">
          <a:blip r:embed="rId3"/>
          <a:srcRect l="19117" t="2294" r="20481" b="30667"/>
          <a:stretch/>
        </p:blipFill>
        <p:spPr>
          <a:xfrm>
            <a:off x="2047301" y="1690688"/>
            <a:ext cx="8097397" cy="4707790"/>
          </a:xfrm>
          <a:prstGeom prst="rect">
            <a:avLst/>
          </a:prstGeom>
        </p:spPr>
      </p:pic>
      <p:sp>
        <p:nvSpPr>
          <p:cNvPr id="5" name="Oval 4">
            <a:extLst>
              <a:ext uri="{FF2B5EF4-FFF2-40B4-BE49-F238E27FC236}">
                <a16:creationId xmlns:a16="http://schemas.microsoft.com/office/drawing/2014/main" id="{D9FDE906-5B67-5F48-BEAD-3EF009EF26B3}"/>
              </a:ext>
            </a:extLst>
          </p:cNvPr>
          <p:cNvSpPr/>
          <p:nvPr/>
        </p:nvSpPr>
        <p:spPr>
          <a:xfrm>
            <a:off x="2291509" y="3316078"/>
            <a:ext cx="1608462" cy="8482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309ED1F-7E38-A141-8E9D-AE0877325962}"/>
              </a:ext>
            </a:extLst>
          </p:cNvPr>
          <p:cNvSpPr/>
          <p:nvPr/>
        </p:nvSpPr>
        <p:spPr>
          <a:xfrm>
            <a:off x="2056481" y="1611490"/>
            <a:ext cx="2173995" cy="8482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0C68C3-1A0B-1D4C-88BA-F0C1FEAB3A04}"/>
              </a:ext>
            </a:extLst>
          </p:cNvPr>
          <p:cNvSpPr/>
          <p:nvPr/>
        </p:nvSpPr>
        <p:spPr>
          <a:xfrm>
            <a:off x="2959865" y="4933478"/>
            <a:ext cx="2052810" cy="8482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42EA4BB-67C6-A14B-8B57-867D83FCE7E1}"/>
              </a:ext>
            </a:extLst>
          </p:cNvPr>
          <p:cNvSpPr/>
          <p:nvPr/>
        </p:nvSpPr>
        <p:spPr>
          <a:xfrm>
            <a:off x="5712246" y="3316077"/>
            <a:ext cx="1779223" cy="8482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0CF0CB6-43DF-D742-A75B-C2E43336E7B9}"/>
              </a:ext>
            </a:extLst>
          </p:cNvPr>
          <p:cNvSpPr txBox="1"/>
          <p:nvPr/>
        </p:nvSpPr>
        <p:spPr>
          <a:xfrm>
            <a:off x="7292740" y="6398478"/>
            <a:ext cx="2851958" cy="369332"/>
          </a:xfrm>
          <a:prstGeom prst="rect">
            <a:avLst/>
          </a:prstGeom>
          <a:noFill/>
        </p:spPr>
        <p:txBody>
          <a:bodyPr wrap="square">
            <a:spAutoFit/>
          </a:bodyPr>
          <a:lstStyle/>
          <a:p>
            <a:pPr algn="r"/>
            <a:r>
              <a:rPr lang="en-US" dirty="0"/>
              <a:t>Dunbar, TICS, 2018</a:t>
            </a:r>
          </a:p>
        </p:txBody>
      </p:sp>
      <p:cxnSp>
        <p:nvCxnSpPr>
          <p:cNvPr id="16" name="Straight Arrow Connector 15">
            <a:extLst>
              <a:ext uri="{FF2B5EF4-FFF2-40B4-BE49-F238E27FC236}">
                <a16:creationId xmlns:a16="http://schemas.microsoft.com/office/drawing/2014/main" id="{96D58E0E-9BE5-0345-9734-544B034F27C6}"/>
              </a:ext>
            </a:extLst>
          </p:cNvPr>
          <p:cNvCxnSpPr>
            <a:cxnSpLocks/>
          </p:cNvCxnSpPr>
          <p:nvPr/>
        </p:nvCxnSpPr>
        <p:spPr>
          <a:xfrm>
            <a:off x="1861851" y="1776743"/>
            <a:ext cx="0" cy="5037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DDB114-B8FB-5847-93FA-B45BCFE70032}"/>
              </a:ext>
            </a:extLst>
          </p:cNvPr>
          <p:cNvCxnSpPr>
            <a:cxnSpLocks/>
          </p:cNvCxnSpPr>
          <p:nvPr/>
        </p:nvCxnSpPr>
        <p:spPr>
          <a:xfrm>
            <a:off x="2076679" y="3515572"/>
            <a:ext cx="0" cy="5037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DC125AC-AABF-E24F-8669-F66B62867DBA}"/>
              </a:ext>
            </a:extLst>
          </p:cNvPr>
          <p:cNvCxnSpPr>
            <a:cxnSpLocks/>
          </p:cNvCxnSpPr>
          <p:nvPr/>
        </p:nvCxnSpPr>
        <p:spPr>
          <a:xfrm>
            <a:off x="2783595" y="5155249"/>
            <a:ext cx="0" cy="5037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224D35-4167-EB4E-ACCC-E25751FE24C9}"/>
              </a:ext>
            </a:extLst>
          </p:cNvPr>
          <p:cNvCxnSpPr>
            <a:cxnSpLocks/>
          </p:cNvCxnSpPr>
          <p:nvPr/>
        </p:nvCxnSpPr>
        <p:spPr>
          <a:xfrm>
            <a:off x="5706738" y="3118047"/>
            <a:ext cx="0" cy="5037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6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4944" y="304801"/>
            <a:ext cx="8445856" cy="584775"/>
          </a:xfrm>
          <a:prstGeom prst="rect">
            <a:avLst/>
          </a:prstGeom>
          <a:noFill/>
        </p:spPr>
        <p:txBody>
          <a:bodyPr wrap="square" rtlCol="0">
            <a:spAutoFit/>
          </a:bodyPr>
          <a:lstStyle/>
          <a:p>
            <a:pPr algn="ctr"/>
            <a:r>
              <a:rPr lang="en-US" sz="3200" dirty="0"/>
              <a:t>Importance of Social relationship</a:t>
            </a:r>
          </a:p>
        </p:txBody>
      </p:sp>
      <p:pic>
        <p:nvPicPr>
          <p:cNvPr id="3074" name="Picture 2" descr="C:\Users\tuf81084\Desktop\influence-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3272" y="1105570"/>
            <a:ext cx="2165455" cy="2165455"/>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01245" y="4793327"/>
            <a:ext cx="5276850" cy="104644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Personal Success, Physical Health, Mental Health and Well-being </a:t>
            </a:r>
            <a:r>
              <a:rPr lang="en-US" sz="1400" dirty="0"/>
              <a:t>(Baumeister et al., 1995; Reis et al., 2000)</a:t>
            </a:r>
          </a:p>
        </p:txBody>
      </p:sp>
      <p:grpSp>
        <p:nvGrpSpPr>
          <p:cNvPr id="14" name="组合 13"/>
          <p:cNvGrpSpPr/>
          <p:nvPr/>
        </p:nvGrpSpPr>
        <p:grpSpPr>
          <a:xfrm>
            <a:off x="1099640" y="3970977"/>
            <a:ext cx="3141523" cy="2691142"/>
            <a:chOff x="202845" y="4061306"/>
            <a:chExt cx="2914462" cy="2691142"/>
          </a:xfrm>
        </p:grpSpPr>
        <p:sp>
          <p:nvSpPr>
            <p:cNvPr id="11" name="云形标注 10"/>
            <p:cNvSpPr/>
            <p:nvPr/>
          </p:nvSpPr>
          <p:spPr>
            <a:xfrm flipV="1">
              <a:off x="202845" y="4061306"/>
              <a:ext cx="2914462" cy="2691142"/>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6928" t="-11316" r="-3913" b="-7440"/>
            <a:stretch/>
          </p:blipFill>
          <p:spPr>
            <a:xfrm>
              <a:off x="230369" y="4186645"/>
              <a:ext cx="2810622" cy="2440463"/>
            </a:xfrm>
            <a:prstGeom prst="ellipse">
              <a:avLst/>
            </a:prstGeom>
            <a:ln>
              <a:noFill/>
            </a:ln>
            <a:effectLst>
              <a:softEdge rad="112500"/>
            </a:effectLst>
          </p:spPr>
        </p:pic>
      </p:grpSp>
      <p:sp>
        <p:nvSpPr>
          <p:cNvPr id="9" name="右箭头 8"/>
          <p:cNvSpPr/>
          <p:nvPr/>
        </p:nvSpPr>
        <p:spPr>
          <a:xfrm rot="19283128">
            <a:off x="3800791" y="3389586"/>
            <a:ext cx="982728" cy="79139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右箭头 11"/>
          <p:cNvSpPr/>
          <p:nvPr/>
        </p:nvSpPr>
        <p:spPr>
          <a:xfrm rot="3588771" flipV="1">
            <a:off x="7200141" y="3447268"/>
            <a:ext cx="843692" cy="79139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7954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03856B65-B541-4E05-AE98-7A4D723EF16E}"/>
              </a:ext>
            </a:extLst>
          </p:cNvPr>
          <p:cNvSpPr/>
          <p:nvPr/>
        </p:nvSpPr>
        <p:spPr>
          <a:xfrm>
            <a:off x="9222657" y="0"/>
            <a:ext cx="2816943" cy="6857999"/>
          </a:xfrm>
          <a:prstGeom prst="ellipse">
            <a:avLst/>
          </a:prstGeom>
          <a:solidFill>
            <a:schemeClr val="accent4"/>
          </a:soli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F3953CBA-9347-4616-90E6-FFE14F2000C3}"/>
              </a:ext>
            </a:extLst>
          </p:cNvPr>
          <p:cNvSpPr/>
          <p:nvPr/>
        </p:nvSpPr>
        <p:spPr>
          <a:xfrm>
            <a:off x="9700532" y="1569979"/>
            <a:ext cx="1871455"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Physical health</a:t>
            </a:r>
          </a:p>
        </p:txBody>
      </p:sp>
      <p:sp>
        <p:nvSpPr>
          <p:cNvPr id="32" name="Oval 31">
            <a:extLst>
              <a:ext uri="{FF2B5EF4-FFF2-40B4-BE49-F238E27FC236}">
                <a16:creationId xmlns:a16="http://schemas.microsoft.com/office/drawing/2014/main" id="{49FD3C7A-6D1E-4BF4-86E5-7372D83872D2}"/>
              </a:ext>
            </a:extLst>
          </p:cNvPr>
          <p:cNvSpPr/>
          <p:nvPr/>
        </p:nvSpPr>
        <p:spPr>
          <a:xfrm>
            <a:off x="9700532" y="3531806"/>
            <a:ext cx="1871455"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Happiness</a:t>
            </a:r>
          </a:p>
        </p:txBody>
      </p:sp>
      <p:sp>
        <p:nvSpPr>
          <p:cNvPr id="33" name="Oval 32">
            <a:extLst>
              <a:ext uri="{FF2B5EF4-FFF2-40B4-BE49-F238E27FC236}">
                <a16:creationId xmlns:a16="http://schemas.microsoft.com/office/drawing/2014/main" id="{43C7228B-0C52-4D3A-96A9-DF8F2B77590E}"/>
              </a:ext>
            </a:extLst>
          </p:cNvPr>
          <p:cNvSpPr/>
          <p:nvPr/>
        </p:nvSpPr>
        <p:spPr>
          <a:xfrm>
            <a:off x="9700532" y="4520815"/>
            <a:ext cx="1871455"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prstClr val="white"/>
                </a:solidFill>
                <a:effectLst/>
                <a:uLnTx/>
                <a:uFillTx/>
                <a:latin typeface="Calibri" panose="020F0502020204030204"/>
                <a:ea typeface="+mn-ea"/>
                <a:cs typeface="+mn-cs"/>
              </a:rPr>
              <a:t>RelationalHarmony</a:t>
            </a:r>
            <a:endPar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4EB6D72B-6790-4526-A92A-EFDFC0E3D7F8}"/>
              </a:ext>
            </a:extLst>
          </p:cNvPr>
          <p:cNvSpPr/>
          <p:nvPr/>
        </p:nvSpPr>
        <p:spPr>
          <a:xfrm>
            <a:off x="9700532" y="5483800"/>
            <a:ext cx="1871455"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Personal success</a:t>
            </a:r>
          </a:p>
        </p:txBody>
      </p:sp>
      <p:sp>
        <p:nvSpPr>
          <p:cNvPr id="35" name="Oval 34">
            <a:extLst>
              <a:ext uri="{FF2B5EF4-FFF2-40B4-BE49-F238E27FC236}">
                <a16:creationId xmlns:a16="http://schemas.microsoft.com/office/drawing/2014/main" id="{4C4B0E9F-B7B9-4D4F-89F5-17247E8D2739}"/>
              </a:ext>
            </a:extLst>
          </p:cNvPr>
          <p:cNvSpPr/>
          <p:nvPr/>
        </p:nvSpPr>
        <p:spPr>
          <a:xfrm>
            <a:off x="9700531" y="2558988"/>
            <a:ext cx="1871455"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Mental health</a:t>
            </a:r>
          </a:p>
        </p:txBody>
      </p:sp>
      <p:sp>
        <p:nvSpPr>
          <p:cNvPr id="36" name="TextBox 35">
            <a:extLst>
              <a:ext uri="{FF2B5EF4-FFF2-40B4-BE49-F238E27FC236}">
                <a16:creationId xmlns:a16="http://schemas.microsoft.com/office/drawing/2014/main" id="{A4D60193-8170-428F-BC01-2EA03AB3589F}"/>
              </a:ext>
            </a:extLst>
          </p:cNvPr>
          <p:cNvSpPr txBox="1"/>
          <p:nvPr/>
        </p:nvSpPr>
        <p:spPr>
          <a:xfrm>
            <a:off x="9620358" y="754859"/>
            <a:ext cx="2021539" cy="523220"/>
          </a:xfrm>
          <a:prstGeom prst="rect">
            <a:avLst/>
          </a:prstGeom>
          <a:noFill/>
        </p:spPr>
        <p:txBody>
          <a:bodyPr wrap="square" rtlCol="0">
            <a:spAutoFit/>
          </a:bodyPr>
          <a:lstStyle/>
          <a:p>
            <a:pPr algn="ctr"/>
            <a:r>
              <a:rPr lang="en-US" sz="2800" b="1" dirty="0">
                <a:latin typeface="Calibri" panose="020F0502020204030204"/>
              </a:rPr>
              <a:t>Well-being</a:t>
            </a:r>
          </a:p>
        </p:txBody>
      </p:sp>
      <p:sp>
        <p:nvSpPr>
          <p:cNvPr id="37" name="Oval 36">
            <a:extLst>
              <a:ext uri="{FF2B5EF4-FFF2-40B4-BE49-F238E27FC236}">
                <a16:creationId xmlns:a16="http://schemas.microsoft.com/office/drawing/2014/main" id="{B9BB5D8E-5FD1-42D4-B5F4-26FCDE06CAC1}"/>
              </a:ext>
            </a:extLst>
          </p:cNvPr>
          <p:cNvSpPr/>
          <p:nvPr/>
        </p:nvSpPr>
        <p:spPr>
          <a:xfrm>
            <a:off x="5003501" y="0"/>
            <a:ext cx="2816943" cy="6857999"/>
          </a:xfrm>
          <a:prstGeom prst="ellipse">
            <a:avLst/>
          </a:prstGeom>
          <a:solidFill>
            <a:schemeClr val="accent4"/>
          </a:solid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F5846166-D10C-4EC0-A5B4-45F6CF1CCFE1}"/>
              </a:ext>
            </a:extLst>
          </p:cNvPr>
          <p:cNvSpPr/>
          <p:nvPr/>
        </p:nvSpPr>
        <p:spPr>
          <a:xfrm>
            <a:off x="5331292" y="1442161"/>
            <a:ext cx="2199099"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Number of friends</a:t>
            </a:r>
          </a:p>
        </p:txBody>
      </p:sp>
      <p:sp>
        <p:nvSpPr>
          <p:cNvPr id="39" name="Oval 38">
            <a:extLst>
              <a:ext uri="{FF2B5EF4-FFF2-40B4-BE49-F238E27FC236}">
                <a16:creationId xmlns:a16="http://schemas.microsoft.com/office/drawing/2014/main" id="{59AD8677-ADA7-4699-BCF2-FEC474F74ED8}"/>
              </a:ext>
            </a:extLst>
          </p:cNvPr>
          <p:cNvSpPr/>
          <p:nvPr/>
        </p:nvSpPr>
        <p:spPr>
          <a:xfrm>
            <a:off x="5236738" y="3225096"/>
            <a:ext cx="2443316"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Quality of relationship</a:t>
            </a:r>
          </a:p>
        </p:txBody>
      </p:sp>
      <p:sp>
        <p:nvSpPr>
          <p:cNvPr id="40" name="Oval 39">
            <a:extLst>
              <a:ext uri="{FF2B5EF4-FFF2-40B4-BE49-F238E27FC236}">
                <a16:creationId xmlns:a16="http://schemas.microsoft.com/office/drawing/2014/main" id="{4B6838E0-FCC2-49FB-9EE2-AA4A85629CD9}"/>
              </a:ext>
            </a:extLst>
          </p:cNvPr>
          <p:cNvSpPr/>
          <p:nvPr/>
        </p:nvSpPr>
        <p:spPr>
          <a:xfrm>
            <a:off x="5295215" y="4125838"/>
            <a:ext cx="2271251"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How much of interaction</a:t>
            </a:r>
          </a:p>
        </p:txBody>
      </p:sp>
      <p:sp>
        <p:nvSpPr>
          <p:cNvPr id="41" name="Oval 40">
            <a:extLst>
              <a:ext uri="{FF2B5EF4-FFF2-40B4-BE49-F238E27FC236}">
                <a16:creationId xmlns:a16="http://schemas.microsoft.com/office/drawing/2014/main" id="{6556A791-B6A4-411D-9E25-8704D672CB6C}"/>
              </a:ext>
            </a:extLst>
          </p:cNvPr>
          <p:cNvSpPr/>
          <p:nvPr/>
        </p:nvSpPr>
        <p:spPr>
          <a:xfrm>
            <a:off x="5402190" y="5901670"/>
            <a:ext cx="2020551"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Content of interaction</a:t>
            </a:r>
          </a:p>
        </p:txBody>
      </p:sp>
      <p:sp>
        <p:nvSpPr>
          <p:cNvPr id="42" name="Oval 41">
            <a:extLst>
              <a:ext uri="{FF2B5EF4-FFF2-40B4-BE49-F238E27FC236}">
                <a16:creationId xmlns:a16="http://schemas.microsoft.com/office/drawing/2014/main" id="{54881B71-5008-4915-8E70-C9823B236F8A}"/>
              </a:ext>
            </a:extLst>
          </p:cNvPr>
          <p:cNvSpPr/>
          <p:nvPr/>
        </p:nvSpPr>
        <p:spPr>
          <a:xfrm>
            <a:off x="5187577" y="2340907"/>
            <a:ext cx="2541639"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Variety of relationship</a:t>
            </a:r>
          </a:p>
        </p:txBody>
      </p:sp>
      <p:sp>
        <p:nvSpPr>
          <p:cNvPr id="43" name="TextBox 42">
            <a:extLst>
              <a:ext uri="{FF2B5EF4-FFF2-40B4-BE49-F238E27FC236}">
                <a16:creationId xmlns:a16="http://schemas.microsoft.com/office/drawing/2014/main" id="{FDB3D7A4-295A-477D-8A10-E9474E6D8AD9}"/>
              </a:ext>
            </a:extLst>
          </p:cNvPr>
          <p:cNvSpPr txBox="1"/>
          <p:nvPr/>
        </p:nvSpPr>
        <p:spPr>
          <a:xfrm>
            <a:off x="5401202" y="700660"/>
            <a:ext cx="2021539" cy="523220"/>
          </a:xfrm>
          <a:prstGeom prst="rect">
            <a:avLst/>
          </a:prstGeom>
          <a:noFill/>
        </p:spPr>
        <p:txBody>
          <a:bodyPr wrap="square" rtlCol="0">
            <a:spAutoFit/>
          </a:bodyPr>
          <a:lstStyle/>
          <a:p>
            <a:pPr algn="ctr"/>
            <a:r>
              <a:rPr lang="en-US" sz="2800" b="1" dirty="0">
                <a:latin typeface="Calibri" panose="020F0502020204030204"/>
              </a:rPr>
              <a:t>Relationship</a:t>
            </a:r>
          </a:p>
        </p:txBody>
      </p:sp>
      <p:sp>
        <p:nvSpPr>
          <p:cNvPr id="46" name="TextBox 45">
            <a:extLst>
              <a:ext uri="{FF2B5EF4-FFF2-40B4-BE49-F238E27FC236}">
                <a16:creationId xmlns:a16="http://schemas.microsoft.com/office/drawing/2014/main" id="{75C54902-D82C-43C1-AA17-5DB7661E37F2}"/>
              </a:ext>
            </a:extLst>
          </p:cNvPr>
          <p:cNvSpPr txBox="1"/>
          <p:nvPr/>
        </p:nvSpPr>
        <p:spPr>
          <a:xfrm>
            <a:off x="266951" y="277806"/>
            <a:ext cx="2975530" cy="954107"/>
          </a:xfrm>
          <a:prstGeom prst="rect">
            <a:avLst/>
          </a:prstGeom>
          <a:noFill/>
        </p:spPr>
        <p:txBody>
          <a:bodyPr wrap="square" rtlCol="0">
            <a:spAutoFit/>
          </a:bodyPr>
          <a:lstStyle/>
          <a:p>
            <a:pPr algn="ctr"/>
            <a:r>
              <a:rPr lang="en-US" sz="2800" b="1" dirty="0">
                <a:latin typeface="Calibri" panose="020F0502020204030204"/>
              </a:rPr>
              <a:t>Things Influenced by pandemic</a:t>
            </a:r>
          </a:p>
        </p:txBody>
      </p:sp>
      <p:sp>
        <p:nvSpPr>
          <p:cNvPr id="51" name="TextBox 50">
            <a:extLst>
              <a:ext uri="{FF2B5EF4-FFF2-40B4-BE49-F238E27FC236}">
                <a16:creationId xmlns:a16="http://schemas.microsoft.com/office/drawing/2014/main" id="{CF6868C9-E134-4FAD-9D66-E49377E2CB30}"/>
              </a:ext>
            </a:extLst>
          </p:cNvPr>
          <p:cNvSpPr txBox="1"/>
          <p:nvPr/>
        </p:nvSpPr>
        <p:spPr>
          <a:xfrm>
            <a:off x="-67440" y="1302784"/>
            <a:ext cx="3446383" cy="5016758"/>
          </a:xfrm>
          <a:prstGeom prst="rect">
            <a:avLst/>
          </a:prstGeom>
          <a:noFill/>
        </p:spPr>
        <p:txBody>
          <a:bodyPr wrap="square">
            <a:spAutoFit/>
          </a:bodyPr>
          <a:lstStyle/>
          <a:p>
            <a:pPr algn="ctr"/>
            <a:r>
              <a:rPr lang="en-US" sz="2000" b="1" dirty="0">
                <a:latin typeface="Calibri" panose="020F0502020204030204"/>
              </a:rPr>
              <a:t>Health</a:t>
            </a:r>
          </a:p>
          <a:p>
            <a:pPr algn="ctr"/>
            <a:endParaRPr lang="en-US" sz="2000" b="1" dirty="0">
              <a:latin typeface="Calibri" panose="020F0502020204030204"/>
            </a:endParaRPr>
          </a:p>
          <a:p>
            <a:pPr algn="ctr"/>
            <a:endParaRPr lang="en-US" sz="2000" b="1" dirty="0">
              <a:latin typeface="Calibri" panose="020F0502020204030204"/>
            </a:endParaRPr>
          </a:p>
          <a:p>
            <a:pPr algn="ctr"/>
            <a:r>
              <a:rPr lang="en-US" sz="2000" b="1" dirty="0">
                <a:latin typeface="Calibri" panose="020F0502020204030204"/>
              </a:rPr>
              <a:t>Physical Isolation (Physical EE)</a:t>
            </a:r>
          </a:p>
          <a:p>
            <a:pPr algn="ctr"/>
            <a:endParaRPr lang="en-US" sz="2000" b="1" dirty="0">
              <a:latin typeface="Calibri" panose="020F0502020204030204"/>
            </a:endParaRPr>
          </a:p>
          <a:p>
            <a:pPr algn="ctr"/>
            <a:endParaRPr lang="en-US" sz="2000" b="1" dirty="0">
              <a:latin typeface="Calibri" panose="020F0502020204030204"/>
            </a:endParaRPr>
          </a:p>
          <a:p>
            <a:pPr algn="ctr"/>
            <a:r>
              <a:rPr lang="en-US" sz="2000" b="1" dirty="0">
                <a:latin typeface="Calibri" panose="020F0502020204030204"/>
              </a:rPr>
              <a:t>Change in Relationships</a:t>
            </a:r>
          </a:p>
          <a:p>
            <a:pPr algn="ctr"/>
            <a:endParaRPr lang="en-US" sz="2000" b="1" dirty="0">
              <a:latin typeface="Calibri" panose="020F0502020204030204"/>
            </a:endParaRPr>
          </a:p>
          <a:p>
            <a:pPr algn="ctr"/>
            <a:endParaRPr lang="en-US" sz="2000" b="1" dirty="0">
              <a:latin typeface="Calibri" panose="020F0502020204030204"/>
            </a:endParaRPr>
          </a:p>
          <a:p>
            <a:pPr algn="ctr"/>
            <a:r>
              <a:rPr lang="en-US" sz="2000" b="1" dirty="0">
                <a:latin typeface="Calibri" panose="020F0502020204030204"/>
              </a:rPr>
              <a:t>No Entertainment</a:t>
            </a:r>
          </a:p>
          <a:p>
            <a:pPr algn="ctr"/>
            <a:endParaRPr lang="en-US" sz="2000" b="1" dirty="0">
              <a:latin typeface="Calibri" panose="020F0502020204030204"/>
            </a:endParaRPr>
          </a:p>
          <a:p>
            <a:pPr algn="ctr"/>
            <a:endParaRPr lang="en-US" sz="2000" b="1" dirty="0">
              <a:latin typeface="Calibri" panose="020F0502020204030204"/>
            </a:endParaRPr>
          </a:p>
          <a:p>
            <a:pPr algn="ctr"/>
            <a:r>
              <a:rPr lang="en-US" sz="2000" b="1" dirty="0">
                <a:latin typeface="Calibri" panose="020F0502020204030204"/>
              </a:rPr>
              <a:t>Uncertainty</a:t>
            </a:r>
          </a:p>
          <a:p>
            <a:pPr algn="ctr"/>
            <a:endParaRPr lang="en-US" sz="2000" b="1" dirty="0">
              <a:latin typeface="Calibri" panose="020F0502020204030204"/>
            </a:endParaRPr>
          </a:p>
          <a:p>
            <a:pPr algn="ctr"/>
            <a:endParaRPr lang="en-US" sz="2000" b="1" dirty="0">
              <a:latin typeface="Calibri" panose="020F0502020204030204"/>
            </a:endParaRPr>
          </a:p>
          <a:p>
            <a:pPr algn="ctr"/>
            <a:r>
              <a:rPr lang="en-US" sz="2000" b="1" dirty="0">
                <a:latin typeface="Calibri" panose="020F0502020204030204"/>
              </a:rPr>
              <a:t>Personal Goals/Development</a:t>
            </a:r>
            <a:endParaRPr lang="en-US" sz="2000" dirty="0">
              <a:latin typeface="Calibri" panose="020F0502020204030204"/>
            </a:endParaRPr>
          </a:p>
        </p:txBody>
      </p:sp>
      <p:sp>
        <p:nvSpPr>
          <p:cNvPr id="53" name="Arrow: Right 52">
            <a:extLst>
              <a:ext uri="{FF2B5EF4-FFF2-40B4-BE49-F238E27FC236}">
                <a16:creationId xmlns:a16="http://schemas.microsoft.com/office/drawing/2014/main" id="{BF77A5D7-7D38-4DA6-8DCC-CC170C815E7D}"/>
              </a:ext>
            </a:extLst>
          </p:cNvPr>
          <p:cNvSpPr/>
          <p:nvPr/>
        </p:nvSpPr>
        <p:spPr>
          <a:xfrm>
            <a:off x="3482514" y="3044672"/>
            <a:ext cx="1232059" cy="700116"/>
          </a:xfrm>
          <a:prstGeom prst="rightArrow">
            <a:avLst/>
          </a:prstGeom>
          <a:solidFill>
            <a:schemeClr val="tx1"/>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0FCE3C00-BCD2-40FA-BBD4-10C59894D483}"/>
              </a:ext>
            </a:extLst>
          </p:cNvPr>
          <p:cNvSpPr/>
          <p:nvPr/>
        </p:nvSpPr>
        <p:spPr>
          <a:xfrm>
            <a:off x="5441288" y="5014024"/>
            <a:ext cx="1941365" cy="835742"/>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ea typeface="+mn-ea"/>
                <a:cs typeface="+mn-cs"/>
              </a:rPr>
              <a:t>Way of interaction</a:t>
            </a:r>
          </a:p>
        </p:txBody>
      </p:sp>
      <p:sp>
        <p:nvSpPr>
          <p:cNvPr id="55" name="Arrow: Right 54">
            <a:extLst>
              <a:ext uri="{FF2B5EF4-FFF2-40B4-BE49-F238E27FC236}">
                <a16:creationId xmlns:a16="http://schemas.microsoft.com/office/drawing/2014/main" id="{BAB4E2FA-37AF-47E8-AB2C-6863512F687C}"/>
              </a:ext>
            </a:extLst>
          </p:cNvPr>
          <p:cNvSpPr/>
          <p:nvPr/>
        </p:nvSpPr>
        <p:spPr>
          <a:xfrm>
            <a:off x="7936358" y="3078941"/>
            <a:ext cx="1195071" cy="700116"/>
          </a:xfrm>
          <a:prstGeom prst="rightArrow">
            <a:avLst/>
          </a:prstGeom>
          <a:solidFill>
            <a:schemeClr val="tx1"/>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3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p:bldP spid="37" grpId="0" animBg="1"/>
      <p:bldP spid="38" grpId="0" animBg="1"/>
      <p:bldP spid="39" grpId="0" animBg="1"/>
      <p:bldP spid="40" grpId="0" animBg="1"/>
      <p:bldP spid="41" grpId="0" animBg="1"/>
      <p:bldP spid="42" grpId="0" animBg="1"/>
      <p:bldP spid="43" grpId="0"/>
      <p:bldP spid="53" grpId="0" animBg="1"/>
      <p:bldP spid="54" grpId="0" animBg="1"/>
      <p:bldP spid="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1785-887B-444C-A5F0-DEB923D9179F}"/>
              </a:ext>
            </a:extLst>
          </p:cNvPr>
          <p:cNvSpPr>
            <a:spLocks noGrp="1"/>
          </p:cNvSpPr>
          <p:nvPr>
            <p:ph type="title"/>
          </p:nvPr>
        </p:nvSpPr>
        <p:spPr/>
        <p:txBody>
          <a:bodyPr/>
          <a:lstStyle/>
          <a:p>
            <a:r>
              <a:rPr lang="en-US" dirty="0"/>
              <a:t>Path Analysis Results</a:t>
            </a:r>
          </a:p>
        </p:txBody>
      </p:sp>
      <p:graphicFrame>
        <p:nvGraphicFramePr>
          <p:cNvPr id="6" name="Table 5">
            <a:extLst>
              <a:ext uri="{FF2B5EF4-FFF2-40B4-BE49-F238E27FC236}">
                <a16:creationId xmlns:a16="http://schemas.microsoft.com/office/drawing/2014/main" id="{18122BF2-6173-4510-8A0E-1891615A55B5}"/>
              </a:ext>
            </a:extLst>
          </p:cNvPr>
          <p:cNvGraphicFramePr>
            <a:graphicFrameLocks noGrp="1"/>
          </p:cNvGraphicFramePr>
          <p:nvPr>
            <p:extLst>
              <p:ext uri="{D42A27DB-BD31-4B8C-83A1-F6EECF244321}">
                <p14:modId xmlns:p14="http://schemas.microsoft.com/office/powerpoint/2010/main" val="2237363481"/>
              </p:ext>
            </p:extLst>
          </p:nvPr>
        </p:nvGraphicFramePr>
        <p:xfrm>
          <a:off x="1777018" y="1866900"/>
          <a:ext cx="8923065" cy="4180470"/>
        </p:xfrm>
        <a:graphic>
          <a:graphicData uri="http://schemas.openxmlformats.org/drawingml/2006/table">
            <a:tbl>
              <a:tblPr>
                <a:tableStyleId>{5C22544A-7EE6-4342-B048-85BDC9FD1C3A}</a:tableStyleId>
              </a:tblPr>
              <a:tblGrid>
                <a:gridCol w="1932645">
                  <a:extLst>
                    <a:ext uri="{9D8B030D-6E8A-4147-A177-3AD203B41FA5}">
                      <a16:colId xmlns:a16="http://schemas.microsoft.com/office/drawing/2014/main" val="415050299"/>
                    </a:ext>
                  </a:extLst>
                </a:gridCol>
                <a:gridCol w="1110243">
                  <a:extLst>
                    <a:ext uri="{9D8B030D-6E8A-4147-A177-3AD203B41FA5}">
                      <a16:colId xmlns:a16="http://schemas.microsoft.com/office/drawing/2014/main" val="243850720"/>
                    </a:ext>
                  </a:extLst>
                </a:gridCol>
                <a:gridCol w="1932645">
                  <a:extLst>
                    <a:ext uri="{9D8B030D-6E8A-4147-A177-3AD203B41FA5}">
                      <a16:colId xmlns:a16="http://schemas.microsoft.com/office/drawing/2014/main" val="3800094154"/>
                    </a:ext>
                  </a:extLst>
                </a:gridCol>
                <a:gridCol w="986883">
                  <a:extLst>
                    <a:ext uri="{9D8B030D-6E8A-4147-A177-3AD203B41FA5}">
                      <a16:colId xmlns:a16="http://schemas.microsoft.com/office/drawing/2014/main" val="1106525788"/>
                    </a:ext>
                  </a:extLst>
                </a:gridCol>
                <a:gridCol w="986883">
                  <a:extLst>
                    <a:ext uri="{9D8B030D-6E8A-4147-A177-3AD203B41FA5}">
                      <a16:colId xmlns:a16="http://schemas.microsoft.com/office/drawing/2014/main" val="2468674044"/>
                    </a:ext>
                  </a:extLst>
                </a:gridCol>
                <a:gridCol w="986883">
                  <a:extLst>
                    <a:ext uri="{9D8B030D-6E8A-4147-A177-3AD203B41FA5}">
                      <a16:colId xmlns:a16="http://schemas.microsoft.com/office/drawing/2014/main" val="624999107"/>
                    </a:ext>
                  </a:extLst>
                </a:gridCol>
                <a:gridCol w="986883">
                  <a:extLst>
                    <a:ext uri="{9D8B030D-6E8A-4147-A177-3AD203B41FA5}">
                      <a16:colId xmlns:a16="http://schemas.microsoft.com/office/drawing/2014/main" val="1740411939"/>
                    </a:ext>
                  </a:extLst>
                </a:gridCol>
              </a:tblGrid>
              <a:tr h="597210">
                <a:tc>
                  <a:txBody>
                    <a:bodyPr/>
                    <a:lstStyle/>
                    <a:p>
                      <a:pPr algn="ctr" fontAlgn="ctr"/>
                      <a:r>
                        <a:rPr lang="en-US" sz="1800" u="none" strike="noStrike">
                          <a:effectLst/>
                        </a:rPr>
                        <a:t>Dependent Variable</a:t>
                      </a:r>
                      <a:endParaRPr lang="en-US" sz="1800" b="1"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Operation</a:t>
                      </a:r>
                      <a:endParaRPr lang="en-US" sz="1800" b="1"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Independent Variable</a:t>
                      </a:r>
                      <a:endParaRPr lang="en-US" sz="1800" b="1"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l-GR" sz="1800" u="none" strike="noStrike" dirty="0">
                          <a:effectLst/>
                        </a:rPr>
                        <a:t>β</a:t>
                      </a:r>
                      <a:endParaRPr lang="el-GR"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SE</a:t>
                      </a:r>
                      <a:endParaRPr lang="en-US" sz="1800" b="1"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z</a:t>
                      </a:r>
                      <a:endParaRPr lang="en-US" sz="1800" b="1"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p</a:t>
                      </a:r>
                      <a:endParaRPr lang="en-US" sz="1800" b="1" i="1"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3441163781"/>
                  </a:ext>
                </a:extLst>
              </a:tr>
              <a:tr h="398140">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anxiety</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0.64</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0.05</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13.67</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a:t>
                      </a:r>
                      <a:endParaRPr lang="en-US" sz="18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753534115"/>
                  </a:ext>
                </a:extLst>
              </a:tr>
              <a:tr h="398140">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pos_affect_calm</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-0.68</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0.04</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-16.61</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a:t>
                      </a:r>
                      <a:endParaRPr lang="en-US" sz="18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476698423"/>
                  </a:ext>
                </a:extLst>
              </a:tr>
              <a:tr h="398140">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depression</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0.78</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0.04</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21.14</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a:t>
                      </a:r>
                      <a:endParaRPr lang="en-US" sz="18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3133356500"/>
                  </a:ext>
                </a:extLst>
              </a:tr>
              <a:tr h="398140">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pos_affect_happy</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-0.60</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0.04</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-15.72</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a:t>
                      </a:r>
                      <a:endParaRPr lang="en-US" sz="18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4182528642"/>
                  </a:ext>
                </a:extLst>
              </a:tr>
              <a:tr h="398140">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behav_emo_control</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0.71</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0.04</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17.92</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a:t>
                      </a:r>
                      <a:endParaRPr lang="en-US" sz="18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735384818"/>
                  </a:ext>
                </a:extLst>
              </a:tr>
              <a:tr h="398140">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1.00</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0.00</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NA</a:t>
                      </a:r>
                      <a:endParaRPr lang="en-US" sz="1800" b="0" i="1"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NA</a:t>
                      </a:r>
                      <a:endParaRPr lang="en-US" sz="1800" b="0" i="1"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4143692155"/>
                  </a:ext>
                </a:extLst>
              </a:tr>
              <a:tr h="398140">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INS</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0.02</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0.04</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0.48</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0.632</a:t>
                      </a:r>
                      <a:endParaRPr lang="en-US" sz="18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556645652"/>
                  </a:ext>
                </a:extLst>
              </a:tr>
              <a:tr h="398140">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IN_Urels</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0.00</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0.51</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-0.07</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0.941</a:t>
                      </a:r>
                      <a:endParaRPr lang="en-US" sz="18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2515247876"/>
                  </a:ext>
                </a:extLst>
              </a:tr>
              <a:tr h="398140">
                <a:tc>
                  <a:txBody>
                    <a:bodyPr/>
                    <a:lstStyle/>
                    <a:p>
                      <a:pPr algn="ctr" fontAlgn="ctr"/>
                      <a:r>
                        <a:rPr lang="en-US" sz="1800" u="none" strike="noStrike">
                          <a:effectLst/>
                        </a:rPr>
                        <a:t>Wellb</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IN_valw</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-0.23</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0.72</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a:effectLst/>
                        </a:rPr>
                        <a:t>-3.24</a:t>
                      </a:r>
                      <a:endParaRPr lang="en-US" sz="1800" b="0" i="0" u="none" strike="noStrike">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1800" u="none" strike="noStrike" dirty="0">
                          <a:effectLst/>
                        </a:rPr>
                        <a:t>0.001</a:t>
                      </a:r>
                      <a:endParaRPr lang="en-US" sz="1800" b="0" i="0" u="none" strike="noStrike"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2122360943"/>
                  </a:ext>
                </a:extLst>
              </a:tr>
            </a:tbl>
          </a:graphicData>
        </a:graphic>
      </p:graphicFrame>
    </p:spTree>
    <p:extLst>
      <p:ext uri="{BB962C8B-B14F-4D97-AF65-F5344CB8AC3E}">
        <p14:creationId xmlns:p14="http://schemas.microsoft.com/office/powerpoint/2010/main" val="405559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8C82-F3AF-407D-BFAC-C726FA755F73}"/>
              </a:ext>
            </a:extLst>
          </p:cNvPr>
          <p:cNvSpPr>
            <a:spLocks noGrp="1"/>
          </p:cNvSpPr>
          <p:nvPr>
            <p:ph type="title"/>
          </p:nvPr>
        </p:nvSpPr>
        <p:spPr>
          <a:xfrm>
            <a:off x="969788" y="0"/>
            <a:ext cx="10353762" cy="643465"/>
          </a:xfrm>
        </p:spPr>
        <p:txBody>
          <a:bodyPr>
            <a:normAutofit/>
          </a:bodyPr>
          <a:lstStyle/>
          <a:p>
            <a:r>
              <a:rPr lang="en-US" sz="3000" dirty="0"/>
              <a:t>Environmental </a:t>
            </a:r>
            <a:r>
              <a:rPr lang="en-US" sz="3000" dirty="0" err="1"/>
              <a:t>Enrichness</a:t>
            </a:r>
            <a:r>
              <a:rPr lang="en-US" sz="3000" dirty="0"/>
              <a:t> (EE)</a:t>
            </a:r>
          </a:p>
        </p:txBody>
      </p:sp>
      <p:sp>
        <p:nvSpPr>
          <p:cNvPr id="3" name="Content Placeholder 2">
            <a:extLst>
              <a:ext uri="{FF2B5EF4-FFF2-40B4-BE49-F238E27FC236}">
                <a16:creationId xmlns:a16="http://schemas.microsoft.com/office/drawing/2014/main" id="{BBF60088-B79A-4EC3-A90C-6E523FED3854}"/>
              </a:ext>
            </a:extLst>
          </p:cNvPr>
          <p:cNvSpPr>
            <a:spLocks noGrp="1"/>
          </p:cNvSpPr>
          <p:nvPr>
            <p:ph idx="1"/>
          </p:nvPr>
        </p:nvSpPr>
        <p:spPr>
          <a:xfrm>
            <a:off x="968299" y="1115886"/>
            <a:ext cx="1821940" cy="902463"/>
          </a:xfrm>
        </p:spPr>
        <p:txBody>
          <a:bodyPr>
            <a:normAutofit/>
          </a:bodyPr>
          <a:lstStyle/>
          <a:p>
            <a:pPr marL="36900" indent="0">
              <a:buNone/>
            </a:pPr>
            <a:r>
              <a:rPr lang="en-US" sz="1800" dirty="0"/>
              <a:t>Physical EE</a:t>
            </a:r>
          </a:p>
          <a:p>
            <a:pPr marL="36900" indent="0">
              <a:buNone/>
            </a:pPr>
            <a:r>
              <a:rPr lang="en-US" sz="1800" dirty="0"/>
              <a:t>Social EE</a:t>
            </a:r>
          </a:p>
        </p:txBody>
      </p:sp>
      <p:pic>
        <p:nvPicPr>
          <p:cNvPr id="5" name="Picture 4">
            <a:extLst>
              <a:ext uri="{FF2B5EF4-FFF2-40B4-BE49-F238E27FC236}">
                <a16:creationId xmlns:a16="http://schemas.microsoft.com/office/drawing/2014/main" id="{D82907C0-63A9-4DC6-BE95-DC8A3BFC842A}"/>
              </a:ext>
            </a:extLst>
          </p:cNvPr>
          <p:cNvPicPr>
            <a:picLocks noChangeAspect="1"/>
          </p:cNvPicPr>
          <p:nvPr/>
        </p:nvPicPr>
        <p:blipFill rotWithShape="1">
          <a:blip r:embed="rId4"/>
          <a:srcRect r="50383" b="50061"/>
          <a:stretch/>
        </p:blipFill>
        <p:spPr>
          <a:xfrm>
            <a:off x="2829333" y="643465"/>
            <a:ext cx="3291222" cy="2517531"/>
          </a:xfrm>
          <a:prstGeom prst="rect">
            <a:avLst/>
          </a:prstGeom>
        </p:spPr>
      </p:pic>
      <p:sp>
        <p:nvSpPr>
          <p:cNvPr id="6" name="TextBox 5">
            <a:extLst>
              <a:ext uri="{FF2B5EF4-FFF2-40B4-BE49-F238E27FC236}">
                <a16:creationId xmlns:a16="http://schemas.microsoft.com/office/drawing/2014/main" id="{185010A8-5059-4B3C-8756-4CA17667F33D}"/>
              </a:ext>
            </a:extLst>
          </p:cNvPr>
          <p:cNvSpPr txBox="1"/>
          <p:nvPr/>
        </p:nvSpPr>
        <p:spPr>
          <a:xfrm>
            <a:off x="4060654" y="5684684"/>
            <a:ext cx="5401863" cy="369332"/>
          </a:xfrm>
          <a:prstGeom prst="rect">
            <a:avLst/>
          </a:prstGeom>
          <a:noFill/>
        </p:spPr>
        <p:txBody>
          <a:bodyPr wrap="none" rtlCol="0">
            <a:spAutoFit/>
          </a:bodyPr>
          <a:lstStyle/>
          <a:p>
            <a:r>
              <a:rPr lang="en-US" dirty="0"/>
              <a:t>Elliott &amp; Grunberg, 2005 </a:t>
            </a:r>
            <a:r>
              <a:rPr lang="en-US" dirty="0" err="1"/>
              <a:t>Behavioural</a:t>
            </a:r>
            <a:r>
              <a:rPr lang="en-US" dirty="0"/>
              <a:t> Brain Research</a:t>
            </a:r>
          </a:p>
        </p:txBody>
      </p:sp>
      <p:pic>
        <p:nvPicPr>
          <p:cNvPr id="7" name="Picture 6">
            <a:extLst>
              <a:ext uri="{FF2B5EF4-FFF2-40B4-BE49-F238E27FC236}">
                <a16:creationId xmlns:a16="http://schemas.microsoft.com/office/drawing/2014/main" id="{85436C0C-35FD-204A-B7A9-B96A57E5BE70}"/>
              </a:ext>
            </a:extLst>
          </p:cNvPr>
          <p:cNvPicPr>
            <a:picLocks noChangeAspect="1"/>
          </p:cNvPicPr>
          <p:nvPr/>
        </p:nvPicPr>
        <p:blipFill rotWithShape="1">
          <a:blip r:embed="rId4"/>
          <a:srcRect l="49247" b="50061"/>
          <a:stretch/>
        </p:blipFill>
        <p:spPr>
          <a:xfrm>
            <a:off x="6096001" y="643466"/>
            <a:ext cx="3366515" cy="2517532"/>
          </a:xfrm>
          <a:prstGeom prst="rect">
            <a:avLst/>
          </a:prstGeom>
        </p:spPr>
      </p:pic>
      <p:pic>
        <p:nvPicPr>
          <p:cNvPr id="8" name="Picture 7">
            <a:extLst>
              <a:ext uri="{FF2B5EF4-FFF2-40B4-BE49-F238E27FC236}">
                <a16:creationId xmlns:a16="http://schemas.microsoft.com/office/drawing/2014/main" id="{E17655F1-DC82-B542-AD9B-E224BB03CF93}"/>
              </a:ext>
            </a:extLst>
          </p:cNvPr>
          <p:cNvPicPr>
            <a:picLocks noChangeAspect="1"/>
          </p:cNvPicPr>
          <p:nvPr/>
        </p:nvPicPr>
        <p:blipFill rotWithShape="1">
          <a:blip r:embed="rId4"/>
          <a:srcRect t="49939" r="50752"/>
          <a:stretch/>
        </p:blipFill>
        <p:spPr>
          <a:xfrm>
            <a:off x="2829331" y="3160996"/>
            <a:ext cx="3266669" cy="2523687"/>
          </a:xfrm>
          <a:prstGeom prst="rect">
            <a:avLst/>
          </a:prstGeom>
        </p:spPr>
      </p:pic>
      <p:pic>
        <p:nvPicPr>
          <p:cNvPr id="9" name="Picture 8">
            <a:extLst>
              <a:ext uri="{FF2B5EF4-FFF2-40B4-BE49-F238E27FC236}">
                <a16:creationId xmlns:a16="http://schemas.microsoft.com/office/drawing/2014/main" id="{A09C36A1-7056-B342-B781-7EAA2E71B3AA}"/>
              </a:ext>
            </a:extLst>
          </p:cNvPr>
          <p:cNvPicPr>
            <a:picLocks noChangeAspect="1"/>
          </p:cNvPicPr>
          <p:nvPr/>
        </p:nvPicPr>
        <p:blipFill rotWithShape="1">
          <a:blip r:embed="rId4"/>
          <a:srcRect l="49247" t="49939" r="-1"/>
          <a:stretch/>
        </p:blipFill>
        <p:spPr>
          <a:xfrm>
            <a:off x="6096001" y="3160994"/>
            <a:ext cx="3366515" cy="2523689"/>
          </a:xfrm>
          <a:prstGeom prst="rect">
            <a:avLst/>
          </a:prstGeom>
        </p:spPr>
      </p:pic>
      <p:sp>
        <p:nvSpPr>
          <p:cNvPr id="21" name="Multiply 20">
            <a:extLst>
              <a:ext uri="{FF2B5EF4-FFF2-40B4-BE49-F238E27FC236}">
                <a16:creationId xmlns:a16="http://schemas.microsoft.com/office/drawing/2014/main" id="{67D2AD05-A26B-0B4B-9137-6705D67FEF27}"/>
              </a:ext>
            </a:extLst>
          </p:cNvPr>
          <p:cNvSpPr/>
          <p:nvPr/>
        </p:nvSpPr>
        <p:spPr>
          <a:xfrm>
            <a:off x="722093" y="1045441"/>
            <a:ext cx="382350" cy="45123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y 22">
            <a:extLst>
              <a:ext uri="{FF2B5EF4-FFF2-40B4-BE49-F238E27FC236}">
                <a16:creationId xmlns:a16="http://schemas.microsoft.com/office/drawing/2014/main" id="{3E5F3410-E829-F543-840C-E9D0104450AA}"/>
              </a:ext>
            </a:extLst>
          </p:cNvPr>
          <p:cNvSpPr/>
          <p:nvPr/>
        </p:nvSpPr>
        <p:spPr>
          <a:xfrm>
            <a:off x="722093" y="1495536"/>
            <a:ext cx="382350" cy="45123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B04D25AF-E5B8-8944-A35A-1D367F99B1FE}"/>
              </a:ext>
            </a:extLst>
          </p:cNvPr>
          <p:cNvSpPr txBox="1">
            <a:spLocks/>
          </p:cNvSpPr>
          <p:nvPr/>
        </p:nvSpPr>
        <p:spPr>
          <a:xfrm>
            <a:off x="9975709" y="1040255"/>
            <a:ext cx="1821940" cy="90246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Physical EE</a:t>
            </a:r>
          </a:p>
          <a:p>
            <a:pPr marL="36900" indent="0">
              <a:buFont typeface="Wingdings 2" charset="2"/>
              <a:buNone/>
            </a:pPr>
            <a:r>
              <a:rPr lang="en-US" sz="1800" dirty="0"/>
              <a:t>Social EE</a:t>
            </a:r>
          </a:p>
        </p:txBody>
      </p:sp>
      <p:pic>
        <p:nvPicPr>
          <p:cNvPr id="25" name="Graphic 24" descr="Checkmark">
            <a:extLst>
              <a:ext uri="{FF2B5EF4-FFF2-40B4-BE49-F238E27FC236}">
                <a16:creationId xmlns:a16="http://schemas.microsoft.com/office/drawing/2014/main" id="{A1A39F9D-B984-6649-B668-FA31333F81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6061" y="1039341"/>
            <a:ext cx="375600" cy="375600"/>
          </a:xfrm>
          <a:prstGeom prst="rect">
            <a:avLst/>
          </a:prstGeom>
        </p:spPr>
      </p:pic>
      <p:sp>
        <p:nvSpPr>
          <p:cNvPr id="27" name="Multiply 26">
            <a:extLst>
              <a:ext uri="{FF2B5EF4-FFF2-40B4-BE49-F238E27FC236}">
                <a16:creationId xmlns:a16="http://schemas.microsoft.com/office/drawing/2014/main" id="{ECADCE99-B2C4-0B47-BAEC-F4AE0BA75527}"/>
              </a:ext>
            </a:extLst>
          </p:cNvPr>
          <p:cNvSpPr/>
          <p:nvPr/>
        </p:nvSpPr>
        <p:spPr>
          <a:xfrm>
            <a:off x="9706061" y="1414026"/>
            <a:ext cx="382350" cy="45123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20E137FB-A70D-0546-B216-F1956A9D4D60}"/>
              </a:ext>
            </a:extLst>
          </p:cNvPr>
          <p:cNvSpPr txBox="1">
            <a:spLocks/>
          </p:cNvSpPr>
          <p:nvPr/>
        </p:nvSpPr>
        <p:spPr>
          <a:xfrm>
            <a:off x="991741" y="3429914"/>
            <a:ext cx="1821940" cy="90246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Physical EE</a:t>
            </a:r>
          </a:p>
          <a:p>
            <a:pPr marL="36900" indent="0">
              <a:buFont typeface="Wingdings 2" charset="2"/>
              <a:buNone/>
            </a:pPr>
            <a:r>
              <a:rPr lang="en-US" sz="1800" dirty="0"/>
              <a:t>Social EE</a:t>
            </a:r>
          </a:p>
        </p:txBody>
      </p:sp>
      <p:pic>
        <p:nvPicPr>
          <p:cNvPr id="30" name="Graphic 29" descr="Checkmark">
            <a:extLst>
              <a:ext uri="{FF2B5EF4-FFF2-40B4-BE49-F238E27FC236}">
                <a16:creationId xmlns:a16="http://schemas.microsoft.com/office/drawing/2014/main" id="{CFD70DCF-57F2-AA4D-9D45-920C959C9B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093" y="3799387"/>
            <a:ext cx="375600" cy="375600"/>
          </a:xfrm>
          <a:prstGeom prst="rect">
            <a:avLst/>
          </a:prstGeom>
        </p:spPr>
      </p:pic>
      <p:sp>
        <p:nvSpPr>
          <p:cNvPr id="31" name="Multiply 30">
            <a:extLst>
              <a:ext uri="{FF2B5EF4-FFF2-40B4-BE49-F238E27FC236}">
                <a16:creationId xmlns:a16="http://schemas.microsoft.com/office/drawing/2014/main" id="{B56369D6-2EFF-4947-BFF9-2C95877CC65F}"/>
              </a:ext>
            </a:extLst>
          </p:cNvPr>
          <p:cNvSpPr/>
          <p:nvPr/>
        </p:nvSpPr>
        <p:spPr>
          <a:xfrm>
            <a:off x="722093" y="3375419"/>
            <a:ext cx="382350" cy="45123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id="{CDE2F789-A13D-3C42-A847-9C584E856905}"/>
              </a:ext>
            </a:extLst>
          </p:cNvPr>
          <p:cNvSpPr txBox="1">
            <a:spLocks/>
          </p:cNvSpPr>
          <p:nvPr/>
        </p:nvSpPr>
        <p:spPr>
          <a:xfrm>
            <a:off x="9975709" y="3429914"/>
            <a:ext cx="1821940" cy="174397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Physical EE</a:t>
            </a:r>
          </a:p>
          <a:p>
            <a:pPr marL="36900" indent="0">
              <a:buFont typeface="Wingdings 2" charset="2"/>
              <a:buNone/>
            </a:pPr>
            <a:r>
              <a:rPr lang="en-US" sz="1800" dirty="0"/>
              <a:t>Social EE</a:t>
            </a:r>
          </a:p>
        </p:txBody>
      </p:sp>
      <p:pic>
        <p:nvPicPr>
          <p:cNvPr id="33" name="Graphic 32" descr="Checkmark">
            <a:extLst>
              <a:ext uri="{FF2B5EF4-FFF2-40B4-BE49-F238E27FC236}">
                <a16:creationId xmlns:a16="http://schemas.microsoft.com/office/drawing/2014/main" id="{44FCCA0B-FD7B-D44D-9599-132A0FBED0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6061" y="3429000"/>
            <a:ext cx="375600" cy="375600"/>
          </a:xfrm>
          <a:prstGeom prst="rect">
            <a:avLst/>
          </a:prstGeom>
        </p:spPr>
      </p:pic>
      <p:pic>
        <p:nvPicPr>
          <p:cNvPr id="35" name="Graphic 34" descr="Checkmark">
            <a:extLst>
              <a:ext uri="{FF2B5EF4-FFF2-40B4-BE49-F238E27FC236}">
                <a16:creationId xmlns:a16="http://schemas.microsoft.com/office/drawing/2014/main" id="{579A5AB2-8B53-0246-9223-C96E50582F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6061" y="3799387"/>
            <a:ext cx="375600" cy="375600"/>
          </a:xfrm>
          <a:prstGeom prst="rect">
            <a:avLst/>
          </a:prstGeom>
        </p:spPr>
      </p:pic>
      <p:sp>
        <p:nvSpPr>
          <p:cNvPr id="26" name="TextBox 25">
            <a:extLst>
              <a:ext uri="{FF2B5EF4-FFF2-40B4-BE49-F238E27FC236}">
                <a16:creationId xmlns:a16="http://schemas.microsoft.com/office/drawing/2014/main" id="{CC33CC12-4B20-5C48-B60A-B944A2B75E09}"/>
              </a:ext>
            </a:extLst>
          </p:cNvPr>
          <p:cNvSpPr txBox="1"/>
          <p:nvPr/>
        </p:nvSpPr>
        <p:spPr>
          <a:xfrm>
            <a:off x="7077751" y="4804552"/>
            <a:ext cx="1403013" cy="369332"/>
          </a:xfrm>
          <a:prstGeom prst="rect">
            <a:avLst/>
          </a:prstGeom>
          <a:noFill/>
          <a:ln w="76200">
            <a:solidFill>
              <a:srgbClr val="00B050"/>
            </a:solidFill>
          </a:ln>
        </p:spPr>
        <p:txBody>
          <a:bodyPr wrap="none" rtlCol="0">
            <a:spAutoFit/>
          </a:bodyPr>
          <a:lstStyle/>
          <a:p>
            <a:r>
              <a:rPr lang="en-US" dirty="0"/>
              <a:t>Normal Life</a:t>
            </a:r>
          </a:p>
        </p:txBody>
      </p:sp>
      <p:sp>
        <p:nvSpPr>
          <p:cNvPr id="36" name="TextBox 35">
            <a:extLst>
              <a:ext uri="{FF2B5EF4-FFF2-40B4-BE49-F238E27FC236}">
                <a16:creationId xmlns:a16="http://schemas.microsoft.com/office/drawing/2014/main" id="{0983BFB9-7706-C746-889D-C6D756F2C1BA}"/>
              </a:ext>
            </a:extLst>
          </p:cNvPr>
          <p:cNvSpPr txBox="1"/>
          <p:nvPr/>
        </p:nvSpPr>
        <p:spPr>
          <a:xfrm>
            <a:off x="3513529" y="2100368"/>
            <a:ext cx="1898277" cy="646331"/>
          </a:xfrm>
          <a:prstGeom prst="rect">
            <a:avLst/>
          </a:prstGeom>
          <a:noFill/>
          <a:ln w="76200">
            <a:solidFill>
              <a:schemeClr val="accent1"/>
            </a:solidFill>
          </a:ln>
        </p:spPr>
        <p:txBody>
          <a:bodyPr wrap="none" rtlCol="0">
            <a:spAutoFit/>
          </a:bodyPr>
          <a:lstStyle/>
          <a:p>
            <a:pPr algn="ctr"/>
            <a:r>
              <a:rPr lang="en-US" dirty="0"/>
              <a:t>COVID-19</a:t>
            </a:r>
          </a:p>
          <a:p>
            <a:pPr algn="ctr"/>
            <a:r>
              <a:rPr lang="en-US" dirty="0"/>
              <a:t>Social Distancing</a:t>
            </a:r>
          </a:p>
        </p:txBody>
      </p:sp>
    </p:spTree>
    <p:extLst>
      <p:ext uri="{BB962C8B-B14F-4D97-AF65-F5344CB8AC3E}">
        <p14:creationId xmlns:p14="http://schemas.microsoft.com/office/powerpoint/2010/main" val="110210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29" grpId="0"/>
      <p:bldP spid="31" grpId="0" animBg="1"/>
      <p:bldP spid="32" grpId="0"/>
      <p:bldP spid="26"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8F27-BACA-AC43-B75C-29B1AA409048}"/>
              </a:ext>
            </a:extLst>
          </p:cNvPr>
          <p:cNvSpPr>
            <a:spLocks noGrp="1"/>
          </p:cNvSpPr>
          <p:nvPr>
            <p:ph type="title"/>
          </p:nvPr>
        </p:nvSpPr>
        <p:spPr>
          <a:xfrm>
            <a:off x="919119" y="17415"/>
            <a:ext cx="10353762" cy="1257300"/>
          </a:xfrm>
        </p:spPr>
        <p:txBody>
          <a:bodyPr/>
          <a:lstStyle/>
          <a:p>
            <a:r>
              <a:rPr lang="en-US" dirty="0"/>
              <a:t>Social Relationships and Health</a:t>
            </a:r>
          </a:p>
        </p:txBody>
      </p:sp>
      <p:pic>
        <p:nvPicPr>
          <p:cNvPr id="4" name="Picture 3">
            <a:extLst>
              <a:ext uri="{FF2B5EF4-FFF2-40B4-BE49-F238E27FC236}">
                <a16:creationId xmlns:a16="http://schemas.microsoft.com/office/drawing/2014/main" id="{6FD3A06C-C74D-0641-BF8C-797B9D6A1A52}"/>
              </a:ext>
            </a:extLst>
          </p:cNvPr>
          <p:cNvPicPr>
            <a:picLocks noChangeAspect="1"/>
          </p:cNvPicPr>
          <p:nvPr/>
        </p:nvPicPr>
        <p:blipFill>
          <a:blip r:embed="rId3"/>
          <a:stretch>
            <a:fillRect/>
          </a:stretch>
        </p:blipFill>
        <p:spPr>
          <a:xfrm>
            <a:off x="1885153" y="2000250"/>
            <a:ext cx="3011128" cy="2133600"/>
          </a:xfrm>
          <a:prstGeom prst="rect">
            <a:avLst/>
          </a:prstGeom>
        </p:spPr>
      </p:pic>
      <p:pic>
        <p:nvPicPr>
          <p:cNvPr id="5" name="Picture 4">
            <a:extLst>
              <a:ext uri="{FF2B5EF4-FFF2-40B4-BE49-F238E27FC236}">
                <a16:creationId xmlns:a16="http://schemas.microsoft.com/office/drawing/2014/main" id="{E2F1D7B2-FD6E-6C4F-9F92-0DB6B044AFAA}"/>
              </a:ext>
            </a:extLst>
          </p:cNvPr>
          <p:cNvPicPr>
            <a:picLocks noChangeAspect="1"/>
          </p:cNvPicPr>
          <p:nvPr/>
        </p:nvPicPr>
        <p:blipFill>
          <a:blip r:embed="rId4"/>
          <a:stretch>
            <a:fillRect/>
          </a:stretch>
        </p:blipFill>
        <p:spPr>
          <a:xfrm>
            <a:off x="7295721" y="2000250"/>
            <a:ext cx="3413760" cy="2133600"/>
          </a:xfrm>
          <a:prstGeom prst="rect">
            <a:avLst/>
          </a:prstGeom>
        </p:spPr>
      </p:pic>
      <p:sp>
        <p:nvSpPr>
          <p:cNvPr id="6" name="TextBox 5">
            <a:extLst>
              <a:ext uri="{FF2B5EF4-FFF2-40B4-BE49-F238E27FC236}">
                <a16:creationId xmlns:a16="http://schemas.microsoft.com/office/drawing/2014/main" id="{D22B8E53-6E43-D64E-996F-CF1F3A91EDE6}"/>
              </a:ext>
            </a:extLst>
          </p:cNvPr>
          <p:cNvSpPr txBox="1"/>
          <p:nvPr/>
        </p:nvSpPr>
        <p:spPr>
          <a:xfrm>
            <a:off x="1885154" y="4365010"/>
            <a:ext cx="3011128" cy="2308324"/>
          </a:xfrm>
          <a:prstGeom prst="rect">
            <a:avLst/>
          </a:prstGeom>
          <a:noFill/>
        </p:spPr>
        <p:txBody>
          <a:bodyPr wrap="square" rtlCol="0">
            <a:spAutoFit/>
          </a:bodyPr>
          <a:lstStyle/>
          <a:p>
            <a:r>
              <a:rPr lang="en-US" sz="2400" dirty="0"/>
              <a:t>Depression</a:t>
            </a:r>
          </a:p>
          <a:p>
            <a:r>
              <a:rPr lang="en-US" sz="2400" dirty="0"/>
              <a:t>Cognitive Performance</a:t>
            </a:r>
          </a:p>
          <a:p>
            <a:r>
              <a:rPr lang="en-US" sz="2400" dirty="0"/>
              <a:t>Executive Functioning</a:t>
            </a:r>
          </a:p>
          <a:p>
            <a:r>
              <a:rPr lang="en-US" sz="1200" dirty="0"/>
              <a:t>(Cacioppo &amp; </a:t>
            </a:r>
            <a:r>
              <a:rPr lang="en-US" sz="1200" dirty="0" err="1"/>
              <a:t>Hawkley</a:t>
            </a:r>
            <a:r>
              <a:rPr lang="en-US" sz="1200" dirty="0"/>
              <a:t>, 2009; DiNapoli et al., 2014)</a:t>
            </a:r>
          </a:p>
        </p:txBody>
      </p:sp>
      <p:sp>
        <p:nvSpPr>
          <p:cNvPr id="7" name="TextBox 6">
            <a:extLst>
              <a:ext uri="{FF2B5EF4-FFF2-40B4-BE49-F238E27FC236}">
                <a16:creationId xmlns:a16="http://schemas.microsoft.com/office/drawing/2014/main" id="{2BA71844-ADA5-D14F-A6A1-C3BC6B667085}"/>
              </a:ext>
            </a:extLst>
          </p:cNvPr>
          <p:cNvSpPr txBox="1"/>
          <p:nvPr/>
        </p:nvSpPr>
        <p:spPr>
          <a:xfrm>
            <a:off x="7295720" y="4785360"/>
            <a:ext cx="3413761" cy="1200329"/>
          </a:xfrm>
          <a:prstGeom prst="rect">
            <a:avLst/>
          </a:prstGeom>
          <a:noFill/>
        </p:spPr>
        <p:txBody>
          <a:bodyPr wrap="square" rtlCol="0">
            <a:spAutoFit/>
          </a:bodyPr>
          <a:lstStyle/>
          <a:p>
            <a:r>
              <a:rPr lang="en-US" sz="2400" dirty="0"/>
              <a:t>Cognitive performance</a:t>
            </a:r>
          </a:p>
          <a:p>
            <a:r>
              <a:rPr lang="en-US" sz="2400" dirty="0"/>
              <a:t>Dementia</a:t>
            </a:r>
          </a:p>
          <a:p>
            <a:r>
              <a:rPr lang="en-US" sz="1200" dirty="0"/>
              <a:t>(Barnes et al., 2007; </a:t>
            </a:r>
            <a:r>
              <a:rPr lang="en-US" sz="1200" dirty="0" err="1"/>
              <a:t>Yaffe</a:t>
            </a:r>
            <a:r>
              <a:rPr lang="en-US" sz="1200" dirty="0"/>
              <a:t> et al., 2009; </a:t>
            </a:r>
            <a:r>
              <a:rPr lang="en-US" sz="1200" dirty="0" err="1"/>
              <a:t>Fratiglioni</a:t>
            </a:r>
            <a:r>
              <a:rPr lang="en-US" sz="1200" dirty="0"/>
              <a:t> et al., 2004 </a:t>
            </a:r>
          </a:p>
        </p:txBody>
      </p:sp>
      <p:sp>
        <p:nvSpPr>
          <p:cNvPr id="8" name="Right Arrow 7">
            <a:extLst>
              <a:ext uri="{FF2B5EF4-FFF2-40B4-BE49-F238E27FC236}">
                <a16:creationId xmlns:a16="http://schemas.microsoft.com/office/drawing/2014/main" id="{C2683914-1292-AF47-BB70-76E1166F9FCE}"/>
              </a:ext>
            </a:extLst>
          </p:cNvPr>
          <p:cNvSpPr/>
          <p:nvPr/>
        </p:nvSpPr>
        <p:spPr>
          <a:xfrm rot="16200000">
            <a:off x="1585202" y="4436361"/>
            <a:ext cx="310342" cy="289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A4592408-28D2-1644-809A-5A2188A5DFB9}"/>
              </a:ext>
            </a:extLst>
          </p:cNvPr>
          <p:cNvSpPr/>
          <p:nvPr/>
        </p:nvSpPr>
        <p:spPr>
          <a:xfrm rot="5400000">
            <a:off x="1585202" y="4972992"/>
            <a:ext cx="310342" cy="289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803E285-57FA-534A-BB17-BA9F64FCDEA6}"/>
              </a:ext>
            </a:extLst>
          </p:cNvPr>
          <p:cNvSpPr/>
          <p:nvPr/>
        </p:nvSpPr>
        <p:spPr>
          <a:xfrm rot="5400000">
            <a:off x="1585202" y="5685738"/>
            <a:ext cx="310342" cy="289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FC749D-3F7D-5A49-9DCB-13F3276BEAC9}"/>
              </a:ext>
            </a:extLst>
          </p:cNvPr>
          <p:cNvSpPr/>
          <p:nvPr/>
        </p:nvSpPr>
        <p:spPr>
          <a:xfrm rot="16200000">
            <a:off x="6995769" y="4846321"/>
            <a:ext cx="310342" cy="28956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C67F3F6-4355-084C-A132-F9F25C5F3AFE}"/>
              </a:ext>
            </a:extLst>
          </p:cNvPr>
          <p:cNvSpPr/>
          <p:nvPr/>
        </p:nvSpPr>
        <p:spPr>
          <a:xfrm rot="5400000">
            <a:off x="6995769" y="5283334"/>
            <a:ext cx="310342" cy="28956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6C1009-6E15-6B45-A7AA-9A4DA3F5CD97}"/>
              </a:ext>
            </a:extLst>
          </p:cNvPr>
          <p:cNvSpPr txBox="1"/>
          <p:nvPr/>
        </p:nvSpPr>
        <p:spPr>
          <a:xfrm>
            <a:off x="2287690" y="1406650"/>
            <a:ext cx="2206053" cy="461665"/>
          </a:xfrm>
          <a:prstGeom prst="rect">
            <a:avLst/>
          </a:prstGeom>
          <a:noFill/>
        </p:spPr>
        <p:txBody>
          <a:bodyPr wrap="none" rtlCol="0">
            <a:spAutoFit/>
          </a:bodyPr>
          <a:lstStyle/>
          <a:p>
            <a:r>
              <a:rPr lang="en-US" sz="2400" dirty="0"/>
              <a:t>Social Isolation</a:t>
            </a:r>
          </a:p>
        </p:txBody>
      </p:sp>
      <p:sp>
        <p:nvSpPr>
          <p:cNvPr id="14" name="TextBox 13">
            <a:extLst>
              <a:ext uri="{FF2B5EF4-FFF2-40B4-BE49-F238E27FC236}">
                <a16:creationId xmlns:a16="http://schemas.microsoft.com/office/drawing/2014/main" id="{555DDC3B-0F4E-7C4B-8E74-EB87782F5D51}"/>
              </a:ext>
            </a:extLst>
          </p:cNvPr>
          <p:cNvSpPr txBox="1"/>
          <p:nvPr/>
        </p:nvSpPr>
        <p:spPr>
          <a:xfrm>
            <a:off x="7803393" y="1411220"/>
            <a:ext cx="2398413" cy="461665"/>
          </a:xfrm>
          <a:prstGeom prst="rect">
            <a:avLst/>
          </a:prstGeom>
          <a:noFill/>
        </p:spPr>
        <p:txBody>
          <a:bodyPr wrap="none" rtlCol="0">
            <a:spAutoFit/>
          </a:bodyPr>
          <a:lstStyle/>
          <a:p>
            <a:r>
              <a:rPr lang="en-US" sz="2400" dirty="0"/>
              <a:t>Successful Aging</a:t>
            </a:r>
          </a:p>
        </p:txBody>
      </p:sp>
    </p:spTree>
    <p:extLst>
      <p:ext uri="{BB962C8B-B14F-4D97-AF65-F5344CB8AC3E}">
        <p14:creationId xmlns:p14="http://schemas.microsoft.com/office/powerpoint/2010/main" val="181508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C332-9CCC-4716-B7A7-5FEAC50FBB81}"/>
              </a:ext>
            </a:extLst>
          </p:cNvPr>
          <p:cNvSpPr>
            <a:spLocks noGrp="1"/>
          </p:cNvSpPr>
          <p:nvPr>
            <p:ph type="title"/>
          </p:nvPr>
        </p:nvSpPr>
        <p:spPr/>
        <p:txBody>
          <a:bodyPr>
            <a:normAutofit/>
          </a:bodyPr>
          <a:lstStyle/>
          <a:p>
            <a:r>
              <a:rPr lang="en-US" sz="4800" dirty="0"/>
              <a:t>Hypotheses</a:t>
            </a:r>
          </a:p>
        </p:txBody>
      </p:sp>
      <p:sp>
        <p:nvSpPr>
          <p:cNvPr id="3" name="Content Placeholder 2">
            <a:extLst>
              <a:ext uri="{FF2B5EF4-FFF2-40B4-BE49-F238E27FC236}">
                <a16:creationId xmlns:a16="http://schemas.microsoft.com/office/drawing/2014/main" id="{4309E5CD-9112-4B4C-BEE7-FD21B3E79808}"/>
              </a:ext>
            </a:extLst>
          </p:cNvPr>
          <p:cNvSpPr>
            <a:spLocks noGrp="1"/>
          </p:cNvSpPr>
          <p:nvPr>
            <p:ph idx="1"/>
          </p:nvPr>
        </p:nvSpPr>
        <p:spPr/>
        <p:txBody>
          <a:bodyPr>
            <a:normAutofit/>
          </a:bodyPr>
          <a:lstStyle/>
          <a:p>
            <a:r>
              <a:rPr lang="en-US" sz="3200" dirty="0"/>
              <a:t>Individuals who report increased time with relationships that they perceive to be negative will result in worse well-being</a:t>
            </a:r>
          </a:p>
          <a:p>
            <a:r>
              <a:rPr lang="en-US" sz="3200" dirty="0"/>
              <a:t>Certain categories of relationships, such as familial relationships, will be predictive of worse well-being</a:t>
            </a:r>
          </a:p>
        </p:txBody>
      </p:sp>
    </p:spTree>
    <p:extLst>
      <p:ext uri="{BB962C8B-B14F-4D97-AF65-F5344CB8AC3E}">
        <p14:creationId xmlns:p14="http://schemas.microsoft.com/office/powerpoint/2010/main" val="98943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5735-96F4-0F44-9B44-F55466913A56}"/>
              </a:ext>
            </a:extLst>
          </p:cNvPr>
          <p:cNvSpPr>
            <a:spLocks noGrp="1"/>
          </p:cNvSpPr>
          <p:nvPr>
            <p:ph type="title"/>
          </p:nvPr>
        </p:nvSpPr>
        <p:spPr>
          <a:xfrm>
            <a:off x="919119" y="161312"/>
            <a:ext cx="10353762" cy="1257300"/>
          </a:xfrm>
        </p:spPr>
        <p:txBody>
          <a:bodyPr/>
          <a:lstStyle/>
          <a:p>
            <a:r>
              <a:rPr lang="en-US" dirty="0"/>
              <a:t>Proposed Path Analysis</a:t>
            </a:r>
          </a:p>
        </p:txBody>
      </p:sp>
      <p:sp>
        <p:nvSpPr>
          <p:cNvPr id="9" name="TextBox 8">
            <a:extLst>
              <a:ext uri="{FF2B5EF4-FFF2-40B4-BE49-F238E27FC236}">
                <a16:creationId xmlns:a16="http://schemas.microsoft.com/office/drawing/2014/main" id="{A0D20A9B-CA01-AD4D-A8E1-9D70D6320507}"/>
              </a:ext>
            </a:extLst>
          </p:cNvPr>
          <p:cNvSpPr txBox="1"/>
          <p:nvPr/>
        </p:nvSpPr>
        <p:spPr>
          <a:xfrm>
            <a:off x="1740905" y="3596139"/>
            <a:ext cx="2855496" cy="400110"/>
          </a:xfrm>
          <a:prstGeom prst="rect">
            <a:avLst/>
          </a:prstGeom>
          <a:noFill/>
          <a:ln w="12700">
            <a:solidFill>
              <a:schemeClr val="tx1"/>
            </a:solidFill>
          </a:ln>
        </p:spPr>
        <p:txBody>
          <a:bodyPr wrap="square" rtlCol="0">
            <a:spAutoFit/>
          </a:bodyPr>
          <a:lstStyle/>
          <a:p>
            <a:r>
              <a:rPr lang="en-US" sz="2000" dirty="0"/>
              <a:t>Variety of Relationships</a:t>
            </a:r>
          </a:p>
        </p:txBody>
      </p:sp>
      <p:sp>
        <p:nvSpPr>
          <p:cNvPr id="11" name="TextBox 10">
            <a:extLst>
              <a:ext uri="{FF2B5EF4-FFF2-40B4-BE49-F238E27FC236}">
                <a16:creationId xmlns:a16="http://schemas.microsoft.com/office/drawing/2014/main" id="{9892F275-E398-6B48-9068-9069FFD22FDB}"/>
              </a:ext>
            </a:extLst>
          </p:cNvPr>
          <p:cNvSpPr txBox="1"/>
          <p:nvPr/>
        </p:nvSpPr>
        <p:spPr>
          <a:xfrm>
            <a:off x="1760833" y="2107265"/>
            <a:ext cx="2855496" cy="400110"/>
          </a:xfrm>
          <a:prstGeom prst="rect">
            <a:avLst/>
          </a:prstGeom>
          <a:noFill/>
          <a:ln w="12700">
            <a:solidFill>
              <a:schemeClr val="tx1"/>
            </a:solidFill>
          </a:ln>
        </p:spPr>
        <p:txBody>
          <a:bodyPr wrap="square" rtlCol="0">
            <a:spAutoFit/>
          </a:bodyPr>
          <a:lstStyle/>
          <a:p>
            <a:r>
              <a:rPr lang="en-US" sz="2000" dirty="0"/>
              <a:t>Quality of Relationships</a:t>
            </a:r>
          </a:p>
        </p:txBody>
      </p:sp>
      <p:sp>
        <p:nvSpPr>
          <p:cNvPr id="13" name="TextBox 12">
            <a:extLst>
              <a:ext uri="{FF2B5EF4-FFF2-40B4-BE49-F238E27FC236}">
                <a16:creationId xmlns:a16="http://schemas.microsoft.com/office/drawing/2014/main" id="{2FB3C0DC-8671-4449-BD81-30AB456E7801}"/>
              </a:ext>
            </a:extLst>
          </p:cNvPr>
          <p:cNvSpPr txBox="1"/>
          <p:nvPr/>
        </p:nvSpPr>
        <p:spPr>
          <a:xfrm>
            <a:off x="8529142" y="1379621"/>
            <a:ext cx="1064037" cy="400110"/>
          </a:xfrm>
          <a:prstGeom prst="rect">
            <a:avLst/>
          </a:prstGeom>
          <a:noFill/>
          <a:ln w="12700">
            <a:solidFill>
              <a:schemeClr val="tx1"/>
            </a:solidFill>
          </a:ln>
        </p:spPr>
        <p:txBody>
          <a:bodyPr wrap="square" rtlCol="0">
            <a:spAutoFit/>
          </a:bodyPr>
          <a:lstStyle/>
          <a:p>
            <a:r>
              <a:rPr lang="en-US" sz="2000" dirty="0"/>
              <a:t>Anxiety</a:t>
            </a:r>
          </a:p>
        </p:txBody>
      </p:sp>
      <p:sp>
        <p:nvSpPr>
          <p:cNvPr id="14" name="TextBox 13">
            <a:extLst>
              <a:ext uri="{FF2B5EF4-FFF2-40B4-BE49-F238E27FC236}">
                <a16:creationId xmlns:a16="http://schemas.microsoft.com/office/drawing/2014/main" id="{D1631AE4-F4AA-8040-89C5-66B24BD1BFE1}"/>
              </a:ext>
            </a:extLst>
          </p:cNvPr>
          <p:cNvSpPr txBox="1"/>
          <p:nvPr/>
        </p:nvSpPr>
        <p:spPr>
          <a:xfrm>
            <a:off x="8123735" y="2467460"/>
            <a:ext cx="2624475" cy="707886"/>
          </a:xfrm>
          <a:prstGeom prst="rect">
            <a:avLst/>
          </a:prstGeom>
          <a:noFill/>
          <a:ln w="12700">
            <a:solidFill>
              <a:schemeClr val="tx1"/>
            </a:solidFill>
          </a:ln>
        </p:spPr>
        <p:txBody>
          <a:bodyPr wrap="square" rtlCol="0">
            <a:spAutoFit/>
          </a:bodyPr>
          <a:lstStyle/>
          <a:p>
            <a:pPr algn="ctr"/>
            <a:r>
              <a:rPr lang="en-US" sz="2000" dirty="0"/>
              <a:t>Behavioral/Emotional Control</a:t>
            </a:r>
          </a:p>
        </p:txBody>
      </p:sp>
      <p:sp>
        <p:nvSpPr>
          <p:cNvPr id="15" name="TextBox 14">
            <a:extLst>
              <a:ext uri="{FF2B5EF4-FFF2-40B4-BE49-F238E27FC236}">
                <a16:creationId xmlns:a16="http://schemas.microsoft.com/office/drawing/2014/main" id="{F676AA30-D47D-9749-AA1B-4D99C891B63D}"/>
              </a:ext>
            </a:extLst>
          </p:cNvPr>
          <p:cNvSpPr txBox="1"/>
          <p:nvPr/>
        </p:nvSpPr>
        <p:spPr>
          <a:xfrm>
            <a:off x="7949819" y="4530029"/>
            <a:ext cx="2501278" cy="400110"/>
          </a:xfrm>
          <a:prstGeom prst="rect">
            <a:avLst/>
          </a:prstGeom>
          <a:noFill/>
          <a:ln w="12700">
            <a:solidFill>
              <a:schemeClr val="tx1"/>
            </a:solidFill>
          </a:ln>
        </p:spPr>
        <p:txBody>
          <a:bodyPr wrap="square" rtlCol="0">
            <a:spAutoFit/>
          </a:bodyPr>
          <a:lstStyle/>
          <a:p>
            <a:pPr algn="ctr"/>
            <a:r>
              <a:rPr lang="en-US" sz="2000" dirty="0"/>
              <a:t>Calm Positive Affect</a:t>
            </a:r>
          </a:p>
        </p:txBody>
      </p:sp>
      <p:sp>
        <p:nvSpPr>
          <p:cNvPr id="16" name="TextBox 15">
            <a:extLst>
              <a:ext uri="{FF2B5EF4-FFF2-40B4-BE49-F238E27FC236}">
                <a16:creationId xmlns:a16="http://schemas.microsoft.com/office/drawing/2014/main" id="{9C39065B-4167-1340-A29B-E6DF38EB0091}"/>
              </a:ext>
            </a:extLst>
          </p:cNvPr>
          <p:cNvSpPr txBox="1"/>
          <p:nvPr/>
        </p:nvSpPr>
        <p:spPr>
          <a:xfrm>
            <a:off x="7870105" y="5484037"/>
            <a:ext cx="2580989" cy="400110"/>
          </a:xfrm>
          <a:prstGeom prst="rect">
            <a:avLst/>
          </a:prstGeom>
          <a:noFill/>
          <a:ln w="12700">
            <a:solidFill>
              <a:schemeClr val="tx1"/>
            </a:solidFill>
          </a:ln>
        </p:spPr>
        <p:txBody>
          <a:bodyPr wrap="square" rtlCol="0">
            <a:spAutoFit/>
          </a:bodyPr>
          <a:lstStyle/>
          <a:p>
            <a:pPr algn="ctr"/>
            <a:r>
              <a:rPr lang="en-US" sz="2000" dirty="0"/>
              <a:t>Happy Positive Affect</a:t>
            </a:r>
          </a:p>
        </p:txBody>
      </p:sp>
      <p:sp>
        <p:nvSpPr>
          <p:cNvPr id="120" name="TextBox 119">
            <a:extLst>
              <a:ext uri="{FF2B5EF4-FFF2-40B4-BE49-F238E27FC236}">
                <a16:creationId xmlns:a16="http://schemas.microsoft.com/office/drawing/2014/main" id="{A93F0740-AB2A-3C47-A78D-7C46878AE480}"/>
              </a:ext>
            </a:extLst>
          </p:cNvPr>
          <p:cNvSpPr txBox="1"/>
          <p:nvPr/>
        </p:nvSpPr>
        <p:spPr>
          <a:xfrm>
            <a:off x="1701048" y="5276848"/>
            <a:ext cx="2935209" cy="400110"/>
          </a:xfrm>
          <a:prstGeom prst="rect">
            <a:avLst/>
          </a:prstGeom>
          <a:noFill/>
          <a:ln w="12700">
            <a:solidFill>
              <a:schemeClr val="tx1"/>
            </a:solidFill>
          </a:ln>
        </p:spPr>
        <p:txBody>
          <a:bodyPr wrap="square" rtlCol="0">
            <a:spAutoFit/>
          </a:bodyPr>
          <a:lstStyle/>
          <a:p>
            <a:r>
              <a:rPr lang="en-US" sz="2000" dirty="0"/>
              <a:t>Number of Relationships</a:t>
            </a:r>
          </a:p>
        </p:txBody>
      </p:sp>
      <p:sp>
        <p:nvSpPr>
          <p:cNvPr id="161" name="TextBox 160">
            <a:extLst>
              <a:ext uri="{FF2B5EF4-FFF2-40B4-BE49-F238E27FC236}">
                <a16:creationId xmlns:a16="http://schemas.microsoft.com/office/drawing/2014/main" id="{E11FDCB5-D478-7647-9278-FCABE3509C80}"/>
              </a:ext>
            </a:extLst>
          </p:cNvPr>
          <p:cNvSpPr txBox="1"/>
          <p:nvPr/>
        </p:nvSpPr>
        <p:spPr>
          <a:xfrm>
            <a:off x="5572712" y="3521129"/>
            <a:ext cx="1939361" cy="562630"/>
          </a:xfrm>
          <a:prstGeom prst="ellipse">
            <a:avLst/>
          </a:prstGeom>
          <a:noFill/>
          <a:ln w="12700">
            <a:solidFill>
              <a:schemeClr val="tx1"/>
            </a:solidFill>
          </a:ln>
        </p:spPr>
        <p:txBody>
          <a:bodyPr wrap="none" rtlCol="0">
            <a:spAutoFit/>
          </a:bodyPr>
          <a:lstStyle/>
          <a:p>
            <a:r>
              <a:rPr lang="en-US" sz="2000" dirty="0"/>
              <a:t>Well-Being</a:t>
            </a:r>
          </a:p>
        </p:txBody>
      </p:sp>
      <p:cxnSp>
        <p:nvCxnSpPr>
          <p:cNvPr id="162" name="Straight Arrow Connector 161">
            <a:extLst>
              <a:ext uri="{FF2B5EF4-FFF2-40B4-BE49-F238E27FC236}">
                <a16:creationId xmlns:a16="http://schemas.microsoft.com/office/drawing/2014/main" id="{C2302769-9885-9A48-B3A4-03D685608478}"/>
              </a:ext>
            </a:extLst>
          </p:cNvPr>
          <p:cNvCxnSpPr>
            <a:cxnSpLocks/>
            <a:stCxn id="161" idx="7"/>
            <a:endCxn id="13" idx="1"/>
          </p:cNvCxnSpPr>
          <p:nvPr/>
        </p:nvCxnSpPr>
        <p:spPr>
          <a:xfrm flipV="1">
            <a:off x="7228060" y="1579676"/>
            <a:ext cx="1301082" cy="20238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488DD8D8-2C20-0E49-B908-5D63B7213375}"/>
              </a:ext>
            </a:extLst>
          </p:cNvPr>
          <p:cNvCxnSpPr>
            <a:cxnSpLocks/>
            <a:endCxn id="14" idx="1"/>
          </p:cNvCxnSpPr>
          <p:nvPr/>
        </p:nvCxnSpPr>
        <p:spPr>
          <a:xfrm flipV="1">
            <a:off x="7419208" y="2821403"/>
            <a:ext cx="704527" cy="86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BF10C32D-A5FD-774B-929A-4A72C2281169}"/>
              </a:ext>
            </a:extLst>
          </p:cNvPr>
          <p:cNvCxnSpPr>
            <a:cxnSpLocks/>
            <a:endCxn id="15" idx="1"/>
          </p:cNvCxnSpPr>
          <p:nvPr/>
        </p:nvCxnSpPr>
        <p:spPr>
          <a:xfrm>
            <a:off x="7411631" y="3930620"/>
            <a:ext cx="538188" cy="7994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4C0EF7A-E2AA-BC42-BF60-7694B1544D9D}"/>
              </a:ext>
            </a:extLst>
          </p:cNvPr>
          <p:cNvCxnSpPr>
            <a:cxnSpLocks/>
            <a:stCxn id="161" idx="5"/>
            <a:endCxn id="16" idx="1"/>
          </p:cNvCxnSpPr>
          <p:nvPr/>
        </p:nvCxnSpPr>
        <p:spPr>
          <a:xfrm>
            <a:off x="7228060" y="4001364"/>
            <a:ext cx="642045" cy="1682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5EE6614C-DC34-514F-923B-47C67ACEBA69}"/>
              </a:ext>
            </a:extLst>
          </p:cNvPr>
          <p:cNvCxnSpPr>
            <a:cxnSpLocks/>
            <a:stCxn id="120" idx="0"/>
            <a:endCxn id="9" idx="2"/>
          </p:cNvCxnSpPr>
          <p:nvPr/>
        </p:nvCxnSpPr>
        <p:spPr>
          <a:xfrm flipV="1">
            <a:off x="3168653" y="3996249"/>
            <a:ext cx="0" cy="1280599"/>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F8C6D1E1-DA7C-FA4B-B153-8B8D2D4EE7F9}"/>
              </a:ext>
            </a:extLst>
          </p:cNvPr>
          <p:cNvCxnSpPr>
            <a:cxnSpLocks/>
            <a:stCxn id="9" idx="0"/>
            <a:endCxn id="11" idx="2"/>
          </p:cNvCxnSpPr>
          <p:nvPr/>
        </p:nvCxnSpPr>
        <p:spPr>
          <a:xfrm flipV="1">
            <a:off x="3168653" y="2507375"/>
            <a:ext cx="19928" cy="1088764"/>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824821B0-9CC1-C242-B8AF-A6E7434F6FC4}"/>
              </a:ext>
            </a:extLst>
          </p:cNvPr>
          <p:cNvCxnSpPr>
            <a:cxnSpLocks/>
            <a:stCxn id="120" idx="3"/>
            <a:endCxn id="161" idx="3"/>
          </p:cNvCxnSpPr>
          <p:nvPr/>
        </p:nvCxnSpPr>
        <p:spPr>
          <a:xfrm flipV="1">
            <a:off x="4636257" y="4001364"/>
            <a:ext cx="1220468" cy="1475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AEF5C059-B46B-7345-81DC-252CE14B8F70}"/>
              </a:ext>
            </a:extLst>
          </p:cNvPr>
          <p:cNvCxnSpPr>
            <a:cxnSpLocks/>
            <a:stCxn id="9" idx="3"/>
            <a:endCxn id="161" idx="2"/>
          </p:cNvCxnSpPr>
          <p:nvPr/>
        </p:nvCxnSpPr>
        <p:spPr>
          <a:xfrm>
            <a:off x="4596401" y="3796194"/>
            <a:ext cx="976311" cy="6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32DAB14D-9E2D-E349-8CD6-23A0F2BE1FA4}"/>
              </a:ext>
            </a:extLst>
          </p:cNvPr>
          <p:cNvCxnSpPr>
            <a:cxnSpLocks/>
            <a:stCxn id="11" idx="3"/>
            <a:endCxn id="161" idx="1"/>
          </p:cNvCxnSpPr>
          <p:nvPr/>
        </p:nvCxnSpPr>
        <p:spPr>
          <a:xfrm>
            <a:off x="4616329" y="2307320"/>
            <a:ext cx="1240396" cy="1296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nector: Curved 3">
            <a:extLst>
              <a:ext uri="{FF2B5EF4-FFF2-40B4-BE49-F238E27FC236}">
                <a16:creationId xmlns:a16="http://schemas.microsoft.com/office/drawing/2014/main" id="{0BDFED24-B8BA-4D7B-9057-67932CEAAF1D}"/>
              </a:ext>
            </a:extLst>
          </p:cNvPr>
          <p:cNvCxnSpPr>
            <a:cxnSpLocks/>
            <a:stCxn id="120" idx="1"/>
            <a:endCxn id="11" idx="1"/>
          </p:cNvCxnSpPr>
          <p:nvPr/>
        </p:nvCxnSpPr>
        <p:spPr>
          <a:xfrm rot="10800000" flipH="1">
            <a:off x="1701047" y="2307321"/>
            <a:ext cx="59785" cy="3169583"/>
          </a:xfrm>
          <a:prstGeom prst="curvedConnector3">
            <a:avLst>
              <a:gd name="adj1" fmla="val -45520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843E929-39DF-4667-8A50-F3B9036E8C91}"/>
              </a:ext>
            </a:extLst>
          </p:cNvPr>
          <p:cNvSpPr txBox="1"/>
          <p:nvPr/>
        </p:nvSpPr>
        <p:spPr>
          <a:xfrm>
            <a:off x="8123736" y="3601419"/>
            <a:ext cx="1695863" cy="400110"/>
          </a:xfrm>
          <a:prstGeom prst="rect">
            <a:avLst/>
          </a:prstGeom>
          <a:noFill/>
          <a:ln w="12700">
            <a:solidFill>
              <a:schemeClr val="tx1"/>
            </a:solidFill>
          </a:ln>
        </p:spPr>
        <p:txBody>
          <a:bodyPr wrap="square" rtlCol="0">
            <a:spAutoFit/>
          </a:bodyPr>
          <a:lstStyle/>
          <a:p>
            <a:pPr algn="ctr"/>
            <a:r>
              <a:rPr lang="en-US" sz="2000" dirty="0"/>
              <a:t>Depression</a:t>
            </a:r>
          </a:p>
        </p:txBody>
      </p:sp>
      <p:cxnSp>
        <p:nvCxnSpPr>
          <p:cNvPr id="28" name="Straight Arrow Connector 27">
            <a:extLst>
              <a:ext uri="{FF2B5EF4-FFF2-40B4-BE49-F238E27FC236}">
                <a16:creationId xmlns:a16="http://schemas.microsoft.com/office/drawing/2014/main" id="{AA176E08-2F51-46F5-AB65-181846588050}"/>
              </a:ext>
            </a:extLst>
          </p:cNvPr>
          <p:cNvCxnSpPr>
            <a:cxnSpLocks/>
            <a:stCxn id="161" idx="6"/>
            <a:endCxn id="21" idx="1"/>
          </p:cNvCxnSpPr>
          <p:nvPr/>
        </p:nvCxnSpPr>
        <p:spPr>
          <a:xfrm flipV="1">
            <a:off x="7512073" y="3801474"/>
            <a:ext cx="611663" cy="9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10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4D15-F66E-4E2C-9477-21FD1A7AC657}"/>
              </a:ext>
            </a:extLst>
          </p:cNvPr>
          <p:cNvSpPr>
            <a:spLocks noGrp="1"/>
          </p:cNvSpPr>
          <p:nvPr>
            <p:ph type="title"/>
          </p:nvPr>
        </p:nvSpPr>
        <p:spPr>
          <a:xfrm>
            <a:off x="913795" y="0"/>
            <a:ext cx="10353762" cy="1257300"/>
          </a:xfrm>
        </p:spPr>
        <p:txBody>
          <a:bodyPr/>
          <a:lstStyle/>
          <a:p>
            <a:r>
              <a:rPr lang="en-US" dirty="0"/>
              <a:t>Methods</a:t>
            </a:r>
          </a:p>
        </p:txBody>
      </p:sp>
      <p:sp>
        <p:nvSpPr>
          <p:cNvPr id="3" name="Content Placeholder 2">
            <a:extLst>
              <a:ext uri="{FF2B5EF4-FFF2-40B4-BE49-F238E27FC236}">
                <a16:creationId xmlns:a16="http://schemas.microsoft.com/office/drawing/2014/main" id="{FDFCA3F4-FD02-4DD7-914C-8AEF6BF7E77C}"/>
              </a:ext>
            </a:extLst>
          </p:cNvPr>
          <p:cNvSpPr>
            <a:spLocks noGrp="1"/>
          </p:cNvSpPr>
          <p:nvPr>
            <p:ph idx="1"/>
          </p:nvPr>
        </p:nvSpPr>
        <p:spPr>
          <a:xfrm>
            <a:off x="913795" y="1257300"/>
            <a:ext cx="10353762" cy="5223711"/>
          </a:xfrm>
        </p:spPr>
        <p:txBody>
          <a:bodyPr>
            <a:normAutofit lnSpcReduction="10000"/>
          </a:bodyPr>
          <a:lstStyle/>
          <a:p>
            <a:r>
              <a:rPr lang="en-US" dirty="0"/>
              <a:t>Participants</a:t>
            </a:r>
          </a:p>
          <a:p>
            <a:pPr lvl="1"/>
            <a:r>
              <a:rPr lang="en-US" dirty="0"/>
              <a:t>768 Amazon Mechanical Turk (</a:t>
            </a:r>
            <a:r>
              <a:rPr lang="en-US" dirty="0" err="1"/>
              <a:t>Mturk</a:t>
            </a:r>
            <a:r>
              <a:rPr lang="en-US" dirty="0"/>
              <a:t>) participants </a:t>
            </a:r>
            <a:r>
              <a:rPr lang="en-US" dirty="0">
                <a:sym typeface="Wingdings" panose="05000000000000000000" pitchFamily="2" charset="2"/>
              </a:rPr>
              <a:t> 728 after exclusions</a:t>
            </a:r>
            <a:endParaRPr lang="en-US" dirty="0"/>
          </a:p>
          <a:p>
            <a:r>
              <a:rPr lang="en-US" dirty="0"/>
              <a:t>Questionnaire (~ 15 mins)</a:t>
            </a:r>
          </a:p>
          <a:p>
            <a:pPr lvl="1"/>
            <a:r>
              <a:rPr lang="en-US" dirty="0"/>
              <a:t>Relationships questions about immediate network (people you live people) and extended network (people you interact with outside of your home)</a:t>
            </a:r>
          </a:p>
          <a:p>
            <a:pPr lvl="1"/>
            <a:r>
              <a:rPr lang="en-US" dirty="0"/>
              <a:t>Well-being questions from Mental Health Inventory (MHI-5) (Berwick et al., 1991)</a:t>
            </a:r>
          </a:p>
          <a:p>
            <a:r>
              <a:rPr lang="en-US" dirty="0"/>
              <a:t>Data Analysis</a:t>
            </a:r>
          </a:p>
          <a:p>
            <a:pPr lvl="1"/>
            <a:r>
              <a:rPr lang="en-US" dirty="0"/>
              <a:t>Well-being as a latent factor of anxiety, depression, emotional/behavioral control, calm positive affect, and happy positive affect</a:t>
            </a:r>
          </a:p>
          <a:p>
            <a:pPr lvl="1"/>
            <a:r>
              <a:rPr lang="en-US" dirty="0"/>
              <a:t>Three social variables as predictors (immediate network size, number of unique relationships, and immediate network time-weighted valence</a:t>
            </a:r>
          </a:p>
          <a:p>
            <a:pPr lvl="1"/>
            <a:r>
              <a:rPr lang="en-US" dirty="0"/>
              <a:t>Data preparation done with python</a:t>
            </a:r>
          </a:p>
          <a:p>
            <a:pPr lvl="1"/>
            <a:r>
              <a:rPr lang="en-US" dirty="0"/>
              <a:t>Structural equation modeling done in R with the </a:t>
            </a:r>
            <a:r>
              <a:rPr lang="en-US" dirty="0" err="1"/>
              <a:t>lavaan</a:t>
            </a:r>
            <a:r>
              <a:rPr lang="en-US" dirty="0"/>
              <a:t> package</a:t>
            </a:r>
          </a:p>
          <a:p>
            <a:pPr lvl="1"/>
            <a:r>
              <a:rPr lang="en-US" dirty="0"/>
              <a:t>Diagonally weighted least squares was used since our well-being variables were ordinal</a:t>
            </a:r>
          </a:p>
        </p:txBody>
      </p:sp>
    </p:spTree>
    <p:extLst>
      <p:ext uri="{BB962C8B-B14F-4D97-AF65-F5344CB8AC3E}">
        <p14:creationId xmlns:p14="http://schemas.microsoft.com/office/powerpoint/2010/main" val="48199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2A2D769-3C6F-4164-BE2D-E8D1BE4DC997}"/>
              </a:ext>
            </a:extLst>
          </p:cNvPr>
          <p:cNvGraphicFramePr>
            <a:graphicFrameLocks noGrp="1"/>
          </p:cNvGraphicFramePr>
          <p:nvPr>
            <p:extLst>
              <p:ext uri="{D42A27DB-BD31-4B8C-83A1-F6EECF244321}">
                <p14:modId xmlns:p14="http://schemas.microsoft.com/office/powerpoint/2010/main" val="3996618389"/>
              </p:ext>
            </p:extLst>
          </p:nvPr>
        </p:nvGraphicFramePr>
        <p:xfrm>
          <a:off x="241865" y="285416"/>
          <a:ext cx="11708270" cy="6287168"/>
        </p:xfrm>
        <a:graphic>
          <a:graphicData uri="http://schemas.openxmlformats.org/drawingml/2006/table">
            <a:tbl>
              <a:tblPr firstRow="1" firstCol="1" bandRow="1">
                <a:tableStyleId>{5C22544A-7EE6-4342-B048-85BDC9FD1C3A}</a:tableStyleId>
              </a:tblPr>
              <a:tblGrid>
                <a:gridCol w="673768">
                  <a:extLst>
                    <a:ext uri="{9D8B030D-6E8A-4147-A177-3AD203B41FA5}">
                      <a16:colId xmlns:a16="http://schemas.microsoft.com/office/drawing/2014/main" val="268503906"/>
                    </a:ext>
                  </a:extLst>
                </a:gridCol>
                <a:gridCol w="5092728">
                  <a:extLst>
                    <a:ext uri="{9D8B030D-6E8A-4147-A177-3AD203B41FA5}">
                      <a16:colId xmlns:a16="http://schemas.microsoft.com/office/drawing/2014/main" val="2100840864"/>
                    </a:ext>
                  </a:extLst>
                </a:gridCol>
                <a:gridCol w="2970887">
                  <a:extLst>
                    <a:ext uri="{9D8B030D-6E8A-4147-A177-3AD203B41FA5}">
                      <a16:colId xmlns:a16="http://schemas.microsoft.com/office/drawing/2014/main" val="1603203164"/>
                    </a:ext>
                  </a:extLst>
                </a:gridCol>
                <a:gridCol w="2970887">
                  <a:extLst>
                    <a:ext uri="{9D8B030D-6E8A-4147-A177-3AD203B41FA5}">
                      <a16:colId xmlns:a16="http://schemas.microsoft.com/office/drawing/2014/main" val="250408307"/>
                    </a:ext>
                  </a:extLst>
                </a:gridCol>
              </a:tblGrid>
              <a:tr h="334244">
                <a:tc>
                  <a:txBody>
                    <a:bodyPr/>
                    <a:lstStyle/>
                    <a:p>
                      <a:pPr marL="0" marR="0" algn="ctr">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gn="ctr">
                        <a:lnSpc>
                          <a:spcPct val="107000"/>
                        </a:lnSpc>
                        <a:spcBef>
                          <a:spcPts val="0"/>
                        </a:spcBef>
                        <a:spcAft>
                          <a:spcPts val="0"/>
                        </a:spcAft>
                      </a:pPr>
                      <a:r>
                        <a:rPr lang="en-US" sz="2400" dirty="0">
                          <a:effectLst/>
                        </a:rPr>
                        <a:t>Question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gn="ctr">
                        <a:lnSpc>
                          <a:spcPct val="107000"/>
                        </a:lnSpc>
                        <a:spcBef>
                          <a:spcPts val="0"/>
                        </a:spcBef>
                        <a:spcAft>
                          <a:spcPts val="0"/>
                        </a:spcAft>
                      </a:pPr>
                      <a:r>
                        <a:rPr lang="en-US" sz="2400" dirty="0">
                          <a:effectLst/>
                        </a:rPr>
                        <a:t>Abbreviation(s)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gn="ctr">
                        <a:lnSpc>
                          <a:spcPct val="107000"/>
                        </a:lnSpc>
                        <a:spcBef>
                          <a:spcPts val="0"/>
                        </a:spcBef>
                        <a:spcAft>
                          <a:spcPts val="0"/>
                        </a:spcAft>
                      </a:pPr>
                      <a:r>
                        <a:rPr lang="en-US" sz="2400" dirty="0">
                          <a:effectLst/>
                        </a:rPr>
                        <a:t>Item-level responses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extLst>
                  <a:ext uri="{0D108BD9-81ED-4DB2-BD59-A6C34878D82A}">
                    <a16:rowId xmlns:a16="http://schemas.microsoft.com/office/drawing/2014/main" val="2554706788"/>
                  </a:ext>
                </a:extLst>
              </a:tr>
              <a:tr h="399975">
                <a:tc rowSpan="3">
                  <a:txBody>
                    <a:bodyPr/>
                    <a:lstStyle/>
                    <a:p>
                      <a:pPr marL="71755" marR="71755" algn="ctr">
                        <a:lnSpc>
                          <a:spcPct val="107000"/>
                        </a:lnSpc>
                        <a:spcBef>
                          <a:spcPts val="0"/>
                        </a:spcBef>
                        <a:spcAft>
                          <a:spcPts val="0"/>
                        </a:spcAft>
                      </a:pPr>
                      <a:r>
                        <a:rPr lang="en-US" sz="2400" dirty="0">
                          <a:effectLst/>
                        </a:rPr>
                        <a:t>Social</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vert="vert270" anchor="ctr"/>
                </a:tc>
                <a:tc>
                  <a:txBody>
                    <a:bodyPr/>
                    <a:lstStyle/>
                    <a:p>
                      <a:pPr marL="0" marR="0">
                        <a:lnSpc>
                          <a:spcPct val="107000"/>
                        </a:lnSpc>
                        <a:spcBef>
                          <a:spcPts val="0"/>
                        </a:spcBef>
                        <a:spcAft>
                          <a:spcPts val="0"/>
                        </a:spcAft>
                      </a:pPr>
                      <a:r>
                        <a:rPr lang="en-US" sz="1400">
                          <a:effectLst/>
                        </a:rPr>
                        <a:t>How many individuals live in your household, not including yourself?</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a:effectLst/>
                        </a:rPr>
                        <a:t>Immediate network size (INS)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a:effectLst/>
                        </a:rPr>
                        <a:t>Numeric response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extLst>
                  <a:ext uri="{0D108BD9-81ED-4DB2-BD59-A6C34878D82A}">
                    <a16:rowId xmlns:a16="http://schemas.microsoft.com/office/drawing/2014/main" val="623795077"/>
                  </a:ext>
                </a:extLst>
              </a:tr>
              <a:tr h="604923">
                <a:tc vMerge="1">
                  <a:txBody>
                    <a:bodyPr/>
                    <a:lstStyle/>
                    <a:p>
                      <a:endParaRPr lang="en-US"/>
                    </a:p>
                  </a:txBody>
                  <a:tcPr/>
                </a:tc>
                <a:tc>
                  <a:txBody>
                    <a:bodyPr/>
                    <a:lstStyle/>
                    <a:p>
                      <a:pPr marL="0" marR="0">
                        <a:lnSpc>
                          <a:spcPct val="107000"/>
                        </a:lnSpc>
                        <a:spcBef>
                          <a:spcPts val="0"/>
                        </a:spcBef>
                        <a:spcAft>
                          <a:spcPts val="0"/>
                        </a:spcAft>
                      </a:pPr>
                      <a:r>
                        <a:rPr lang="en-US" sz="1400">
                          <a:effectLst/>
                        </a:rPr>
                        <a:t>Please list the relationship that each individual in your household has with you and indicate the amount of time you have spent with them (in hours), during the past week.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a:effectLst/>
                        </a:rPr>
                        <a:t>unique_rels, w</a:t>
                      </a:r>
                      <a:r>
                        <a:rPr lang="en-US" sz="1400" baseline="-25000">
                          <a:effectLst/>
                        </a:rPr>
                        <a:t>sn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a:effectLst/>
                          <a:latin typeface="+mn-lt"/>
                        </a:rPr>
                        <a:t>Numeric response for each relationship (i.e. mother: 40, father: 40, brother1: 60, brother2: 20)</a:t>
                      </a:r>
                      <a:endParaRPr lang="en-US" sz="1400">
                        <a:effectLst/>
                        <a:latin typeface="+mn-lt"/>
                        <a:ea typeface="Calibri" panose="020F0502020204030204" pitchFamily="34" charset="0"/>
                        <a:cs typeface="Times New Roman" panose="02020603050405020304" pitchFamily="18" charset="0"/>
                      </a:endParaRPr>
                    </a:p>
                  </a:txBody>
                  <a:tcPr marL="34151" marR="34151" marT="0" marB="0"/>
                </a:tc>
                <a:extLst>
                  <a:ext uri="{0D108BD9-81ED-4DB2-BD59-A6C34878D82A}">
                    <a16:rowId xmlns:a16="http://schemas.microsoft.com/office/drawing/2014/main" val="1220985415"/>
                  </a:ext>
                </a:extLst>
              </a:tr>
              <a:tr h="1203448">
                <a:tc vMerge="1">
                  <a:txBody>
                    <a:bodyPr/>
                    <a:lstStyle/>
                    <a:p>
                      <a:endParaRPr lang="en-US"/>
                    </a:p>
                  </a:txBody>
                  <a:tcPr/>
                </a:tc>
                <a:tc>
                  <a:txBody>
                    <a:bodyPr/>
                    <a:lstStyle/>
                    <a:p>
                      <a:pPr marL="0" marR="0">
                        <a:lnSpc>
                          <a:spcPct val="107000"/>
                        </a:lnSpc>
                        <a:spcBef>
                          <a:spcPts val="0"/>
                        </a:spcBef>
                        <a:spcAft>
                          <a:spcPts val="0"/>
                        </a:spcAft>
                      </a:pPr>
                      <a:r>
                        <a:rPr lang="en-US" sz="1400" dirty="0">
                          <a:effectLst/>
                        </a:rPr>
                        <a:t>Please list the relationship that each individual in your household has with you and indicate how positive or negative that relationship has been, during the past week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dirty="0" err="1">
                          <a:effectLst/>
                        </a:rPr>
                        <a:t>IN_rel</a:t>
                      </a:r>
                      <a:r>
                        <a:rPr lang="en-US" sz="1400" baseline="-25000" dirty="0" err="1">
                          <a:effectLst/>
                        </a:rPr>
                        <a:t>xn</a:t>
                      </a:r>
                      <a:r>
                        <a:rPr lang="en-US" sz="1400" dirty="0" err="1">
                          <a:effectLst/>
                        </a:rPr>
                        <a:t>_val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dirty="0">
                          <a:effectLst/>
                          <a:latin typeface="+mn-lt"/>
                        </a:rPr>
                        <a:t>Very positive: 5; Positive: 4; Neutral: 3; Negative: 2; Very negative: 1</a:t>
                      </a:r>
                    </a:p>
                    <a:p>
                      <a:pPr marL="0" marR="0">
                        <a:lnSpc>
                          <a:spcPct val="107000"/>
                        </a:lnSpc>
                        <a:spcBef>
                          <a:spcPts val="0"/>
                        </a:spcBef>
                        <a:spcAft>
                          <a:spcPts val="0"/>
                        </a:spcAft>
                      </a:pPr>
                      <a:r>
                        <a:rPr lang="en-US" sz="1400" dirty="0">
                          <a:effectLst/>
                          <a:latin typeface="+mn-lt"/>
                        </a:rPr>
                        <a:t>Each relationship was given its own rating (i.e. mother: 3, father: 3, brother1: 5, brother1: 1)</a:t>
                      </a:r>
                      <a:endParaRPr lang="en-US" sz="1400" dirty="0">
                        <a:effectLst/>
                        <a:latin typeface="+mn-lt"/>
                        <a:ea typeface="Calibri" panose="020F0502020204030204" pitchFamily="34" charset="0"/>
                        <a:cs typeface="Times New Roman" panose="02020603050405020304" pitchFamily="18" charset="0"/>
                      </a:endParaRPr>
                    </a:p>
                  </a:txBody>
                  <a:tcPr marL="34151" marR="34151" marT="0" marB="0"/>
                </a:tc>
                <a:extLst>
                  <a:ext uri="{0D108BD9-81ED-4DB2-BD59-A6C34878D82A}">
                    <a16:rowId xmlns:a16="http://schemas.microsoft.com/office/drawing/2014/main" val="1898898490"/>
                  </a:ext>
                </a:extLst>
              </a:tr>
              <a:tr h="1014818">
                <a:tc rowSpan="5">
                  <a:txBody>
                    <a:bodyPr/>
                    <a:lstStyle/>
                    <a:p>
                      <a:pPr marL="71755" marR="71755" algn="ctr">
                        <a:lnSpc>
                          <a:spcPct val="107000"/>
                        </a:lnSpc>
                        <a:spcBef>
                          <a:spcPts val="0"/>
                        </a:spcBef>
                        <a:spcAft>
                          <a:spcPts val="0"/>
                        </a:spcAft>
                      </a:pPr>
                      <a:r>
                        <a:rPr lang="en-US" sz="2400" dirty="0">
                          <a:effectLst/>
                        </a:rPr>
                        <a:t>Well-being (</a:t>
                      </a:r>
                      <a:r>
                        <a:rPr lang="en-US" sz="2400" dirty="0" err="1">
                          <a:effectLst/>
                        </a:rPr>
                        <a:t>Wellb</a:t>
                      </a:r>
                      <a:r>
                        <a:rPr lang="en-US" sz="24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vert="vert270" anchor="ctr"/>
                </a:tc>
                <a:tc>
                  <a:txBody>
                    <a:bodyPr/>
                    <a:lstStyle/>
                    <a:p>
                      <a:pPr marL="0" marR="0">
                        <a:lnSpc>
                          <a:spcPct val="107000"/>
                        </a:lnSpc>
                        <a:spcBef>
                          <a:spcPts val="0"/>
                        </a:spcBef>
                        <a:spcAft>
                          <a:spcPts val="0"/>
                        </a:spcAft>
                      </a:pPr>
                      <a:r>
                        <a:rPr lang="en-US" sz="1400">
                          <a:effectLst/>
                        </a:rPr>
                        <a:t>How much of the time, during the past week, have you been a nervous person?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a:effectLst/>
                        </a:rPr>
                        <a:t>anxiety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dirty="0">
                          <a:effectLst/>
                          <a:latin typeface="+mn-lt"/>
                        </a:rPr>
                        <a:t>Much less than usual,</a:t>
                      </a:r>
                    </a:p>
                    <a:p>
                      <a:pPr marL="0" marR="0">
                        <a:lnSpc>
                          <a:spcPct val="107000"/>
                        </a:lnSpc>
                        <a:spcBef>
                          <a:spcPts val="0"/>
                        </a:spcBef>
                        <a:spcAft>
                          <a:spcPts val="0"/>
                        </a:spcAft>
                      </a:pPr>
                      <a:r>
                        <a:rPr lang="en-US" sz="1400" dirty="0">
                          <a:effectLst/>
                          <a:latin typeface="+mn-lt"/>
                        </a:rPr>
                        <a:t>Less than usual,</a:t>
                      </a:r>
                    </a:p>
                    <a:p>
                      <a:pPr marL="0" marR="0">
                        <a:lnSpc>
                          <a:spcPct val="107000"/>
                        </a:lnSpc>
                        <a:spcBef>
                          <a:spcPts val="0"/>
                        </a:spcBef>
                        <a:spcAft>
                          <a:spcPts val="0"/>
                        </a:spcAft>
                      </a:pPr>
                      <a:r>
                        <a:rPr lang="en-US" sz="1400" dirty="0">
                          <a:effectLst/>
                          <a:latin typeface="+mn-lt"/>
                        </a:rPr>
                        <a:t>About the same as usual,</a:t>
                      </a:r>
                    </a:p>
                    <a:p>
                      <a:pPr marL="0" marR="0">
                        <a:lnSpc>
                          <a:spcPct val="107000"/>
                        </a:lnSpc>
                        <a:spcBef>
                          <a:spcPts val="0"/>
                        </a:spcBef>
                        <a:spcAft>
                          <a:spcPts val="0"/>
                        </a:spcAft>
                      </a:pPr>
                      <a:r>
                        <a:rPr lang="en-US" sz="1400" dirty="0">
                          <a:effectLst/>
                          <a:latin typeface="+mn-lt"/>
                        </a:rPr>
                        <a:t>More than usual, </a:t>
                      </a:r>
                    </a:p>
                    <a:p>
                      <a:pPr marL="0" marR="0">
                        <a:lnSpc>
                          <a:spcPct val="107000"/>
                        </a:lnSpc>
                        <a:spcBef>
                          <a:spcPts val="0"/>
                        </a:spcBef>
                        <a:spcAft>
                          <a:spcPts val="0"/>
                        </a:spcAft>
                      </a:pPr>
                      <a:r>
                        <a:rPr lang="en-US" sz="1400" dirty="0">
                          <a:effectLst/>
                          <a:latin typeface="+mn-lt"/>
                        </a:rPr>
                        <a:t>Much more than usual</a:t>
                      </a:r>
                      <a:endParaRPr lang="en-US" sz="1400" dirty="0">
                        <a:effectLst/>
                        <a:latin typeface="+mn-lt"/>
                        <a:ea typeface="Calibri" panose="020F0502020204030204" pitchFamily="34" charset="0"/>
                        <a:cs typeface="Times New Roman" panose="02020603050405020304" pitchFamily="18" charset="0"/>
                      </a:endParaRPr>
                    </a:p>
                  </a:txBody>
                  <a:tcPr marL="34151" marR="34151" marT="0" marB="0"/>
                </a:tc>
                <a:extLst>
                  <a:ext uri="{0D108BD9-81ED-4DB2-BD59-A6C34878D82A}">
                    <a16:rowId xmlns:a16="http://schemas.microsoft.com/office/drawing/2014/main" val="841580877"/>
                  </a:ext>
                </a:extLst>
              </a:tr>
              <a:tr h="616324">
                <a:tc vMerge="1">
                  <a:txBody>
                    <a:bodyPr/>
                    <a:lstStyle/>
                    <a:p>
                      <a:endParaRPr lang="en-US"/>
                    </a:p>
                  </a:txBody>
                  <a:tcPr/>
                </a:tc>
                <a:tc>
                  <a:txBody>
                    <a:bodyPr/>
                    <a:lstStyle/>
                    <a:p>
                      <a:pPr marL="0" marR="0">
                        <a:lnSpc>
                          <a:spcPct val="107000"/>
                        </a:lnSpc>
                        <a:spcBef>
                          <a:spcPts val="0"/>
                        </a:spcBef>
                        <a:spcAft>
                          <a:spcPts val="0"/>
                        </a:spcAft>
                      </a:pPr>
                      <a:r>
                        <a:rPr lang="en-US" sz="1400">
                          <a:effectLst/>
                        </a:rPr>
                        <a:t>How much of the time, during the past week, have you felt calm and peaceful?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a:effectLst/>
                        </a:rPr>
                        <a:t>pos_affect_calm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gn="l">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Same as above</a:t>
                      </a:r>
                    </a:p>
                  </a:txBody>
                  <a:tcPr marL="34151" marR="34151" marT="0" marB="0"/>
                </a:tc>
                <a:extLst>
                  <a:ext uri="{0D108BD9-81ED-4DB2-BD59-A6C34878D82A}">
                    <a16:rowId xmlns:a16="http://schemas.microsoft.com/office/drawing/2014/main" val="3132920006"/>
                  </a:ext>
                </a:extLst>
              </a:tr>
              <a:tr h="616324">
                <a:tc vMerge="1">
                  <a:txBody>
                    <a:bodyPr/>
                    <a:lstStyle/>
                    <a:p>
                      <a:endParaRPr lang="en-US"/>
                    </a:p>
                  </a:txBody>
                  <a:tcPr/>
                </a:tc>
                <a:tc>
                  <a:txBody>
                    <a:bodyPr/>
                    <a:lstStyle/>
                    <a:p>
                      <a:pPr marL="0" marR="0">
                        <a:lnSpc>
                          <a:spcPct val="107000"/>
                        </a:lnSpc>
                        <a:spcBef>
                          <a:spcPts val="0"/>
                        </a:spcBef>
                        <a:spcAft>
                          <a:spcPts val="0"/>
                        </a:spcAft>
                      </a:pPr>
                      <a:r>
                        <a:rPr lang="en-US" sz="1400">
                          <a:effectLst/>
                        </a:rPr>
                        <a:t>How much of the time, during the past week, have you felt downhearted and blue?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a:effectLst/>
                        </a:rPr>
                        <a:t>depression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Same as above</a:t>
                      </a:r>
                    </a:p>
                  </a:txBody>
                  <a:tcPr marL="34151" marR="34151" marT="0" marB="0"/>
                </a:tc>
                <a:extLst>
                  <a:ext uri="{0D108BD9-81ED-4DB2-BD59-A6C34878D82A}">
                    <a16:rowId xmlns:a16="http://schemas.microsoft.com/office/drawing/2014/main" val="1042298354"/>
                  </a:ext>
                </a:extLst>
              </a:tr>
              <a:tr h="616324">
                <a:tc vMerge="1">
                  <a:txBody>
                    <a:bodyPr/>
                    <a:lstStyle/>
                    <a:p>
                      <a:endParaRPr lang="en-US"/>
                    </a:p>
                  </a:txBody>
                  <a:tcPr/>
                </a:tc>
                <a:tc>
                  <a:txBody>
                    <a:bodyPr/>
                    <a:lstStyle/>
                    <a:p>
                      <a:pPr marL="0" marR="0">
                        <a:lnSpc>
                          <a:spcPct val="107000"/>
                        </a:lnSpc>
                        <a:spcBef>
                          <a:spcPts val="0"/>
                        </a:spcBef>
                        <a:spcAft>
                          <a:spcPts val="0"/>
                        </a:spcAft>
                      </a:pPr>
                      <a:r>
                        <a:rPr lang="en-US" sz="1400">
                          <a:effectLst/>
                        </a:rPr>
                        <a:t>How much of the time, during the past week, have you been a happy person?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a:effectLst/>
                        </a:rPr>
                        <a:t>pos_affect_happy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Same as above</a:t>
                      </a:r>
                    </a:p>
                  </a:txBody>
                  <a:tcPr marL="34151" marR="34151" marT="0" marB="0"/>
                </a:tc>
                <a:extLst>
                  <a:ext uri="{0D108BD9-81ED-4DB2-BD59-A6C34878D82A}">
                    <a16:rowId xmlns:a16="http://schemas.microsoft.com/office/drawing/2014/main" val="3242443260"/>
                  </a:ext>
                </a:extLst>
              </a:tr>
              <a:tr h="616324">
                <a:tc vMerge="1">
                  <a:txBody>
                    <a:bodyPr/>
                    <a:lstStyle/>
                    <a:p>
                      <a:endParaRPr lang="en-US"/>
                    </a:p>
                  </a:txBody>
                  <a:tcPr/>
                </a:tc>
                <a:tc>
                  <a:txBody>
                    <a:bodyPr/>
                    <a:lstStyle/>
                    <a:p>
                      <a:pPr marL="0" marR="0">
                        <a:lnSpc>
                          <a:spcPct val="107000"/>
                        </a:lnSpc>
                        <a:spcBef>
                          <a:spcPts val="0"/>
                        </a:spcBef>
                        <a:spcAft>
                          <a:spcPts val="0"/>
                        </a:spcAft>
                      </a:pPr>
                      <a:r>
                        <a:rPr lang="en-US" sz="1400" dirty="0">
                          <a:effectLst/>
                        </a:rPr>
                        <a:t>How much of the time, during the past week, have you felt so down in the dumps that nothing could cheer you up?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dirty="0" err="1">
                          <a:effectLst/>
                        </a:rPr>
                        <a:t>behav_emo_control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4151" marR="34151" marT="0" marB="0"/>
                </a:tc>
                <a:tc>
                  <a:txBody>
                    <a:bodyPr/>
                    <a:lstStyle/>
                    <a:p>
                      <a:pPr marL="0" marR="0">
                        <a:lnSpc>
                          <a:spcPct val="107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Same as above</a:t>
                      </a:r>
                    </a:p>
                  </a:txBody>
                  <a:tcPr marL="34151" marR="34151" marT="0" marB="0"/>
                </a:tc>
                <a:extLst>
                  <a:ext uri="{0D108BD9-81ED-4DB2-BD59-A6C34878D82A}">
                    <a16:rowId xmlns:a16="http://schemas.microsoft.com/office/drawing/2014/main" val="314807447"/>
                  </a:ext>
                </a:extLst>
              </a:tr>
            </a:tbl>
          </a:graphicData>
        </a:graphic>
      </p:graphicFrame>
      <p:sp>
        <p:nvSpPr>
          <p:cNvPr id="5" name="Rectangle 4">
            <a:extLst>
              <a:ext uri="{FF2B5EF4-FFF2-40B4-BE49-F238E27FC236}">
                <a16:creationId xmlns:a16="http://schemas.microsoft.com/office/drawing/2014/main" id="{6612CA6C-4C34-4FFD-8377-0C37FA983D01}"/>
              </a:ext>
            </a:extLst>
          </p:cNvPr>
          <p:cNvSpPr/>
          <p:nvPr/>
        </p:nvSpPr>
        <p:spPr>
          <a:xfrm>
            <a:off x="1058779" y="1877927"/>
            <a:ext cx="10602598" cy="954107"/>
          </a:xfrm>
          <a:prstGeom prst="rect">
            <a:avLst/>
          </a:prstGeom>
          <a:solidFill>
            <a:schemeClr val="accent1"/>
          </a:solidFill>
        </p:spPr>
        <p:txBody>
          <a:bodyPr wrap="square">
            <a:spAutoFit/>
          </a:bodyPr>
          <a:lstStyle/>
          <a:p>
            <a:endParaRPr lang="en-US" dirty="0"/>
          </a:p>
          <a:p>
            <a:r>
              <a:rPr lang="en-US" sz="2000" dirty="0" err="1"/>
              <a:t>IN_valw</a:t>
            </a:r>
            <a:r>
              <a:rPr lang="en-US" sz="2000" dirty="0"/>
              <a:t> = IN_rel</a:t>
            </a:r>
            <a:r>
              <a:rPr lang="en-US" sz="2000" baseline="-25000" dirty="0"/>
              <a:t>x1</a:t>
            </a:r>
            <a:r>
              <a:rPr lang="en-US" sz="2000" dirty="0"/>
              <a:t>_val*w</a:t>
            </a:r>
            <a:r>
              <a:rPr lang="en-US" sz="2000" baseline="-25000" dirty="0"/>
              <a:t>x1</a:t>
            </a:r>
            <a:r>
              <a:rPr lang="en-US" sz="2000" dirty="0"/>
              <a:t> + IN_rel</a:t>
            </a:r>
            <a:r>
              <a:rPr lang="en-US" sz="2000" baseline="-25000" dirty="0"/>
              <a:t>x2</a:t>
            </a:r>
            <a:r>
              <a:rPr lang="en-US" sz="2000" dirty="0"/>
              <a:t>_val*w</a:t>
            </a:r>
            <a:r>
              <a:rPr lang="en-US" sz="2000" baseline="-25000" dirty="0"/>
              <a:t> x2</a:t>
            </a:r>
            <a:r>
              <a:rPr lang="en-US" sz="2000" dirty="0"/>
              <a:t> + IN_rel</a:t>
            </a:r>
            <a:r>
              <a:rPr lang="en-US" sz="2000" baseline="-25000" dirty="0"/>
              <a:t>x3</a:t>
            </a:r>
            <a:r>
              <a:rPr lang="en-US" sz="2000" dirty="0"/>
              <a:t>_val*w</a:t>
            </a:r>
            <a:r>
              <a:rPr lang="en-US" sz="2000" baseline="-25000" dirty="0"/>
              <a:t>x3</a:t>
            </a:r>
            <a:r>
              <a:rPr lang="en-US" sz="2000" dirty="0"/>
              <a:t> ... + </a:t>
            </a:r>
            <a:r>
              <a:rPr lang="en-US" sz="2000" dirty="0" err="1"/>
              <a:t>IN_rel</a:t>
            </a:r>
            <a:r>
              <a:rPr lang="en-US" sz="2000" baseline="-25000" dirty="0" err="1"/>
              <a:t>xn</a:t>
            </a:r>
            <a:r>
              <a:rPr lang="en-US" sz="2000" dirty="0" err="1"/>
              <a:t>_val</a:t>
            </a:r>
            <a:r>
              <a:rPr lang="en-US" sz="2000" dirty="0"/>
              <a:t>*</a:t>
            </a:r>
            <a:r>
              <a:rPr lang="en-US" sz="2000" dirty="0" err="1"/>
              <a:t>w</a:t>
            </a:r>
            <a:r>
              <a:rPr lang="en-US" sz="2000" baseline="-25000" dirty="0" err="1"/>
              <a:t>xn</a:t>
            </a:r>
            <a:endParaRPr lang="en-US" sz="2000" dirty="0"/>
          </a:p>
          <a:p>
            <a:endParaRPr lang="en-US" dirty="0"/>
          </a:p>
        </p:txBody>
      </p:sp>
    </p:spTree>
    <p:extLst>
      <p:ext uri="{BB962C8B-B14F-4D97-AF65-F5344CB8AC3E}">
        <p14:creationId xmlns:p14="http://schemas.microsoft.com/office/powerpoint/2010/main" val="26790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437D-6290-4747-A0CB-A8E0919EAE11}"/>
              </a:ext>
            </a:extLst>
          </p:cNvPr>
          <p:cNvSpPr>
            <a:spLocks noGrp="1"/>
          </p:cNvSpPr>
          <p:nvPr>
            <p:ph type="title"/>
          </p:nvPr>
        </p:nvSpPr>
        <p:spPr>
          <a:xfrm>
            <a:off x="908471" y="744416"/>
            <a:ext cx="10353762" cy="1257300"/>
          </a:xfrm>
        </p:spPr>
        <p:txBody>
          <a:bodyPr/>
          <a:lstStyle/>
          <a:p>
            <a:r>
              <a:rPr lang="en-US" dirty="0"/>
              <a:t>Results</a:t>
            </a:r>
          </a:p>
        </p:txBody>
      </p:sp>
      <p:sp>
        <p:nvSpPr>
          <p:cNvPr id="3" name="Content Placeholder 2">
            <a:extLst>
              <a:ext uri="{FF2B5EF4-FFF2-40B4-BE49-F238E27FC236}">
                <a16:creationId xmlns:a16="http://schemas.microsoft.com/office/drawing/2014/main" id="{8B02268D-3A8E-45C6-98A1-22A80AC28F20}"/>
              </a:ext>
            </a:extLst>
          </p:cNvPr>
          <p:cNvSpPr>
            <a:spLocks noGrp="1"/>
          </p:cNvSpPr>
          <p:nvPr>
            <p:ph idx="1"/>
          </p:nvPr>
        </p:nvSpPr>
        <p:spPr>
          <a:xfrm>
            <a:off x="919119" y="744416"/>
            <a:ext cx="10353762" cy="5369168"/>
          </a:xfrm>
          <a:solidFill>
            <a:schemeClr val="tx1"/>
          </a:solidFill>
        </p:spPr>
        <p:txBody>
          <a:bodyPr/>
          <a:lstStyle/>
          <a:p>
            <a:pPr marL="36900" indent="0">
              <a:buNone/>
            </a:pPr>
            <a:r>
              <a:rPr lang="en-US" dirty="0"/>
              <a:t> </a:t>
            </a:r>
          </a:p>
        </p:txBody>
      </p:sp>
      <p:pic>
        <p:nvPicPr>
          <p:cNvPr id="4" name="Picture 3">
            <a:extLst>
              <a:ext uri="{FF2B5EF4-FFF2-40B4-BE49-F238E27FC236}">
                <a16:creationId xmlns:a16="http://schemas.microsoft.com/office/drawing/2014/main" id="{0B42EAE9-AF21-5546-A4F2-576ACA431C22}"/>
              </a:ext>
            </a:extLst>
          </p:cNvPr>
          <p:cNvPicPr>
            <a:picLocks noChangeAspect="1"/>
          </p:cNvPicPr>
          <p:nvPr/>
        </p:nvPicPr>
        <p:blipFill>
          <a:blip r:embed="rId3"/>
          <a:stretch>
            <a:fillRect/>
          </a:stretch>
        </p:blipFill>
        <p:spPr>
          <a:xfrm>
            <a:off x="1047750" y="723900"/>
            <a:ext cx="10096500" cy="5410200"/>
          </a:xfrm>
          <a:prstGeom prst="rect">
            <a:avLst/>
          </a:prstGeom>
        </p:spPr>
      </p:pic>
    </p:spTree>
    <p:extLst>
      <p:ext uri="{BB962C8B-B14F-4D97-AF65-F5344CB8AC3E}">
        <p14:creationId xmlns:p14="http://schemas.microsoft.com/office/powerpoint/2010/main" val="114708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1EB6D6-79E0-40BE-8C96-C41BC96A7F31}"/>
              </a:ext>
            </a:extLst>
          </p:cNvPr>
          <p:cNvSpPr>
            <a:spLocks noGrp="1"/>
          </p:cNvSpPr>
          <p:nvPr>
            <p:ph type="title"/>
          </p:nvPr>
        </p:nvSpPr>
        <p:spPr>
          <a:xfrm>
            <a:off x="4404681" y="295302"/>
            <a:ext cx="3382638" cy="1370605"/>
          </a:xfrm>
        </p:spPr>
        <p:txBody>
          <a:bodyPr>
            <a:normAutofit/>
          </a:bodyPr>
          <a:lstStyle/>
          <a:p>
            <a:r>
              <a:rPr lang="en-US" sz="4800" dirty="0"/>
              <a:t>Model Fit</a:t>
            </a:r>
          </a:p>
        </p:txBody>
      </p:sp>
      <p:graphicFrame>
        <p:nvGraphicFramePr>
          <p:cNvPr id="8" name="Content Placeholder 3">
            <a:extLst>
              <a:ext uri="{FF2B5EF4-FFF2-40B4-BE49-F238E27FC236}">
                <a16:creationId xmlns:a16="http://schemas.microsoft.com/office/drawing/2014/main" id="{5B3C5398-1A02-47CA-867B-0CD39009D488}"/>
              </a:ext>
            </a:extLst>
          </p:cNvPr>
          <p:cNvGraphicFramePr>
            <a:graphicFrameLocks/>
          </p:cNvGraphicFramePr>
          <p:nvPr>
            <p:extLst>
              <p:ext uri="{D42A27DB-BD31-4B8C-83A1-F6EECF244321}">
                <p14:modId xmlns:p14="http://schemas.microsoft.com/office/powerpoint/2010/main" val="3105744476"/>
              </p:ext>
            </p:extLst>
          </p:nvPr>
        </p:nvGraphicFramePr>
        <p:xfrm>
          <a:off x="3692916" y="1961209"/>
          <a:ext cx="4806168" cy="4124400"/>
        </p:xfrm>
        <a:graphic>
          <a:graphicData uri="http://schemas.openxmlformats.org/drawingml/2006/table">
            <a:tbl>
              <a:tblPr/>
              <a:tblGrid>
                <a:gridCol w="2403084">
                  <a:extLst>
                    <a:ext uri="{9D8B030D-6E8A-4147-A177-3AD203B41FA5}">
                      <a16:colId xmlns:a16="http://schemas.microsoft.com/office/drawing/2014/main" val="1604568842"/>
                    </a:ext>
                  </a:extLst>
                </a:gridCol>
                <a:gridCol w="2403084">
                  <a:extLst>
                    <a:ext uri="{9D8B030D-6E8A-4147-A177-3AD203B41FA5}">
                      <a16:colId xmlns:a16="http://schemas.microsoft.com/office/drawing/2014/main" val="3355408418"/>
                    </a:ext>
                  </a:extLst>
                </a:gridCol>
              </a:tblGrid>
              <a:tr h="361195">
                <a:tc>
                  <a:txBody>
                    <a:bodyPr/>
                    <a:lstStyle/>
                    <a:p>
                      <a:pPr algn="l" fontAlgn="ctr">
                        <a:spcBef>
                          <a:spcPts val="0"/>
                        </a:spcBef>
                        <a:spcAft>
                          <a:spcPts val="0"/>
                        </a:spcAft>
                      </a:pPr>
                      <a:r>
                        <a:rPr lang="en-US" sz="2400" b="0" i="0" u="none" strike="noStrike" dirty="0" err="1">
                          <a:effectLst/>
                          <a:latin typeface="+mn-lt"/>
                        </a:rPr>
                        <a:t>npar</a:t>
                      </a:r>
                      <a:endParaRPr lang="en-US" sz="2400" b="0" i="0" u="none" strike="noStrike" dirty="0">
                        <a:effectLst/>
                        <a:latin typeface="+mn-lt"/>
                      </a:endParaRP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dirty="0">
                          <a:effectLst/>
                          <a:latin typeface="+mn-lt"/>
                        </a:rPr>
                        <a:t>16.000</a:t>
                      </a:r>
                    </a:p>
                  </a:txBody>
                  <a:tcPr marL="70020" marR="70020" marT="23340" marB="23340" anchor="ctr">
                    <a:lnL>
                      <a:noFill/>
                    </a:lnL>
                    <a:lnR>
                      <a:noFill/>
                    </a:lnR>
                    <a:lnT>
                      <a:noFill/>
                    </a:lnT>
                    <a:lnB>
                      <a:noFill/>
                    </a:lnB>
                  </a:tcPr>
                </a:tc>
                <a:extLst>
                  <a:ext uri="{0D108BD9-81ED-4DB2-BD59-A6C34878D82A}">
                    <a16:rowId xmlns:a16="http://schemas.microsoft.com/office/drawing/2014/main" val="1998884110"/>
                  </a:ext>
                </a:extLst>
              </a:tr>
              <a:tr h="361195">
                <a:tc>
                  <a:txBody>
                    <a:bodyPr/>
                    <a:lstStyle/>
                    <a:p>
                      <a:pPr algn="l" fontAlgn="ctr">
                        <a:spcBef>
                          <a:spcPts val="0"/>
                        </a:spcBef>
                        <a:spcAft>
                          <a:spcPts val="0"/>
                        </a:spcAft>
                      </a:pPr>
                      <a:r>
                        <a:rPr lang="en-US" sz="2400" b="0" i="0" u="none" strike="noStrike">
                          <a:effectLst/>
                          <a:latin typeface="+mn-lt"/>
                        </a:rPr>
                        <a:t>chisq</a:t>
                      </a: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a:effectLst/>
                          <a:latin typeface="+mn-lt"/>
                        </a:rPr>
                        <a:t>115.593</a:t>
                      </a:r>
                    </a:p>
                  </a:txBody>
                  <a:tcPr marL="70020" marR="70020" marT="23340" marB="23340" anchor="ctr">
                    <a:lnL>
                      <a:noFill/>
                    </a:lnL>
                    <a:lnR>
                      <a:noFill/>
                    </a:lnR>
                    <a:lnT>
                      <a:noFill/>
                    </a:lnT>
                    <a:lnB>
                      <a:noFill/>
                    </a:lnB>
                  </a:tcPr>
                </a:tc>
                <a:extLst>
                  <a:ext uri="{0D108BD9-81ED-4DB2-BD59-A6C34878D82A}">
                    <a16:rowId xmlns:a16="http://schemas.microsoft.com/office/drawing/2014/main" val="1223541967"/>
                  </a:ext>
                </a:extLst>
              </a:tr>
              <a:tr h="361195">
                <a:tc>
                  <a:txBody>
                    <a:bodyPr/>
                    <a:lstStyle/>
                    <a:p>
                      <a:pPr algn="l" fontAlgn="ctr">
                        <a:spcBef>
                          <a:spcPts val="0"/>
                        </a:spcBef>
                        <a:spcAft>
                          <a:spcPts val="0"/>
                        </a:spcAft>
                      </a:pPr>
                      <a:r>
                        <a:rPr lang="en-US" sz="2400" b="0" i="0" u="none" strike="noStrike">
                          <a:effectLst/>
                          <a:latin typeface="+mn-lt"/>
                        </a:rPr>
                        <a:t>df</a:t>
                      </a: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a:effectLst/>
                          <a:latin typeface="+mn-lt"/>
                        </a:rPr>
                        <a:t>20.000</a:t>
                      </a:r>
                    </a:p>
                  </a:txBody>
                  <a:tcPr marL="70020" marR="70020" marT="23340" marB="23340" anchor="ctr">
                    <a:lnL>
                      <a:noFill/>
                    </a:lnL>
                    <a:lnR>
                      <a:noFill/>
                    </a:lnR>
                    <a:lnT>
                      <a:noFill/>
                    </a:lnT>
                    <a:lnB>
                      <a:noFill/>
                    </a:lnB>
                  </a:tcPr>
                </a:tc>
                <a:extLst>
                  <a:ext uri="{0D108BD9-81ED-4DB2-BD59-A6C34878D82A}">
                    <a16:rowId xmlns:a16="http://schemas.microsoft.com/office/drawing/2014/main" val="2630569430"/>
                  </a:ext>
                </a:extLst>
              </a:tr>
              <a:tr h="361195">
                <a:tc>
                  <a:txBody>
                    <a:bodyPr/>
                    <a:lstStyle/>
                    <a:p>
                      <a:pPr algn="l" fontAlgn="ctr">
                        <a:spcBef>
                          <a:spcPts val="0"/>
                        </a:spcBef>
                        <a:spcAft>
                          <a:spcPts val="0"/>
                        </a:spcAft>
                      </a:pPr>
                      <a:r>
                        <a:rPr lang="en-US" sz="2400" b="0" i="0" u="none" strike="noStrike">
                          <a:effectLst/>
                          <a:latin typeface="+mn-lt"/>
                        </a:rPr>
                        <a:t>pvalue</a:t>
                      </a: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a:effectLst/>
                          <a:latin typeface="+mn-lt"/>
                        </a:rPr>
                        <a:t>0.000</a:t>
                      </a:r>
                    </a:p>
                  </a:txBody>
                  <a:tcPr marL="70020" marR="70020" marT="23340" marB="23340" anchor="ctr">
                    <a:lnL>
                      <a:noFill/>
                    </a:lnL>
                    <a:lnR>
                      <a:noFill/>
                    </a:lnR>
                    <a:lnT>
                      <a:noFill/>
                    </a:lnT>
                    <a:lnB>
                      <a:noFill/>
                    </a:lnB>
                  </a:tcPr>
                </a:tc>
                <a:extLst>
                  <a:ext uri="{0D108BD9-81ED-4DB2-BD59-A6C34878D82A}">
                    <a16:rowId xmlns:a16="http://schemas.microsoft.com/office/drawing/2014/main" val="617264567"/>
                  </a:ext>
                </a:extLst>
              </a:tr>
              <a:tr h="361195">
                <a:tc>
                  <a:txBody>
                    <a:bodyPr/>
                    <a:lstStyle/>
                    <a:p>
                      <a:pPr algn="l" fontAlgn="ctr">
                        <a:spcBef>
                          <a:spcPts val="0"/>
                        </a:spcBef>
                        <a:spcAft>
                          <a:spcPts val="0"/>
                        </a:spcAft>
                      </a:pPr>
                      <a:r>
                        <a:rPr lang="en-US" sz="2400" b="0" i="0" u="none" strike="noStrike">
                          <a:effectLst/>
                          <a:latin typeface="+mn-lt"/>
                        </a:rPr>
                        <a:t>cfi</a:t>
                      </a: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a:effectLst/>
                          <a:latin typeface="+mn-lt"/>
                        </a:rPr>
                        <a:t>0.917</a:t>
                      </a:r>
                    </a:p>
                  </a:txBody>
                  <a:tcPr marL="70020" marR="70020" marT="23340" marB="23340" anchor="ctr">
                    <a:lnL>
                      <a:noFill/>
                    </a:lnL>
                    <a:lnR>
                      <a:noFill/>
                    </a:lnR>
                    <a:lnT>
                      <a:noFill/>
                    </a:lnT>
                    <a:lnB>
                      <a:noFill/>
                    </a:lnB>
                  </a:tcPr>
                </a:tc>
                <a:extLst>
                  <a:ext uri="{0D108BD9-81ED-4DB2-BD59-A6C34878D82A}">
                    <a16:rowId xmlns:a16="http://schemas.microsoft.com/office/drawing/2014/main" val="1323376496"/>
                  </a:ext>
                </a:extLst>
              </a:tr>
              <a:tr h="361195">
                <a:tc>
                  <a:txBody>
                    <a:bodyPr/>
                    <a:lstStyle/>
                    <a:p>
                      <a:pPr algn="l" fontAlgn="ctr">
                        <a:spcBef>
                          <a:spcPts val="0"/>
                        </a:spcBef>
                        <a:spcAft>
                          <a:spcPts val="0"/>
                        </a:spcAft>
                      </a:pPr>
                      <a:r>
                        <a:rPr lang="en-US" sz="2400" b="0" i="0" u="none" strike="noStrike">
                          <a:effectLst/>
                          <a:latin typeface="+mn-lt"/>
                        </a:rPr>
                        <a:t>tli</a:t>
                      </a: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a:effectLst/>
                          <a:latin typeface="+mn-lt"/>
                        </a:rPr>
                        <a:t>0.883</a:t>
                      </a:r>
                    </a:p>
                  </a:txBody>
                  <a:tcPr marL="70020" marR="70020" marT="23340" marB="23340" anchor="ctr">
                    <a:lnL>
                      <a:noFill/>
                    </a:lnL>
                    <a:lnR>
                      <a:noFill/>
                    </a:lnR>
                    <a:lnT>
                      <a:noFill/>
                    </a:lnT>
                    <a:lnB>
                      <a:noFill/>
                    </a:lnB>
                  </a:tcPr>
                </a:tc>
                <a:extLst>
                  <a:ext uri="{0D108BD9-81ED-4DB2-BD59-A6C34878D82A}">
                    <a16:rowId xmlns:a16="http://schemas.microsoft.com/office/drawing/2014/main" val="3815368549"/>
                  </a:ext>
                </a:extLst>
              </a:tr>
              <a:tr h="361195">
                <a:tc>
                  <a:txBody>
                    <a:bodyPr/>
                    <a:lstStyle/>
                    <a:p>
                      <a:pPr algn="l" fontAlgn="ctr">
                        <a:spcBef>
                          <a:spcPts val="0"/>
                        </a:spcBef>
                        <a:spcAft>
                          <a:spcPts val="0"/>
                        </a:spcAft>
                      </a:pPr>
                      <a:r>
                        <a:rPr lang="en-US" sz="2400" b="0" i="0" u="none" strike="noStrike">
                          <a:effectLst/>
                          <a:latin typeface="+mn-lt"/>
                        </a:rPr>
                        <a:t>rmsea</a:t>
                      </a: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a:effectLst/>
                          <a:latin typeface="+mn-lt"/>
                        </a:rPr>
                        <a:t>0.101</a:t>
                      </a:r>
                    </a:p>
                  </a:txBody>
                  <a:tcPr marL="70020" marR="70020" marT="23340" marB="23340" anchor="ctr">
                    <a:lnL>
                      <a:noFill/>
                    </a:lnL>
                    <a:lnR>
                      <a:noFill/>
                    </a:lnR>
                    <a:lnT>
                      <a:noFill/>
                    </a:lnT>
                    <a:lnB>
                      <a:noFill/>
                    </a:lnB>
                  </a:tcPr>
                </a:tc>
                <a:extLst>
                  <a:ext uri="{0D108BD9-81ED-4DB2-BD59-A6C34878D82A}">
                    <a16:rowId xmlns:a16="http://schemas.microsoft.com/office/drawing/2014/main" val="1371331941"/>
                  </a:ext>
                </a:extLst>
              </a:tr>
              <a:tr h="361195">
                <a:tc>
                  <a:txBody>
                    <a:bodyPr/>
                    <a:lstStyle/>
                    <a:p>
                      <a:pPr algn="l" fontAlgn="ctr">
                        <a:spcBef>
                          <a:spcPts val="0"/>
                        </a:spcBef>
                        <a:spcAft>
                          <a:spcPts val="0"/>
                        </a:spcAft>
                      </a:pPr>
                      <a:r>
                        <a:rPr lang="en-US" sz="2400" b="0" i="0" u="none" strike="noStrike">
                          <a:effectLst/>
                          <a:latin typeface="+mn-lt"/>
                        </a:rPr>
                        <a:t>rmsea.ci.lower</a:t>
                      </a: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a:effectLst/>
                          <a:latin typeface="+mn-lt"/>
                        </a:rPr>
                        <a:t>0.083</a:t>
                      </a:r>
                    </a:p>
                  </a:txBody>
                  <a:tcPr marL="70020" marR="70020" marT="23340" marB="23340" anchor="ctr">
                    <a:lnL>
                      <a:noFill/>
                    </a:lnL>
                    <a:lnR>
                      <a:noFill/>
                    </a:lnR>
                    <a:lnT>
                      <a:noFill/>
                    </a:lnT>
                    <a:lnB>
                      <a:noFill/>
                    </a:lnB>
                  </a:tcPr>
                </a:tc>
                <a:extLst>
                  <a:ext uri="{0D108BD9-81ED-4DB2-BD59-A6C34878D82A}">
                    <a16:rowId xmlns:a16="http://schemas.microsoft.com/office/drawing/2014/main" val="1954000098"/>
                  </a:ext>
                </a:extLst>
              </a:tr>
              <a:tr h="361195">
                <a:tc>
                  <a:txBody>
                    <a:bodyPr/>
                    <a:lstStyle/>
                    <a:p>
                      <a:pPr algn="l" fontAlgn="ctr">
                        <a:spcBef>
                          <a:spcPts val="0"/>
                        </a:spcBef>
                        <a:spcAft>
                          <a:spcPts val="0"/>
                        </a:spcAft>
                      </a:pPr>
                      <a:r>
                        <a:rPr lang="en-US" sz="2400" b="0" i="0" u="none" strike="noStrike">
                          <a:effectLst/>
                          <a:latin typeface="+mn-lt"/>
                        </a:rPr>
                        <a:t>rmsea.ci.upper</a:t>
                      </a: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a:effectLst/>
                          <a:latin typeface="+mn-lt"/>
                        </a:rPr>
                        <a:t>0.119</a:t>
                      </a:r>
                    </a:p>
                  </a:txBody>
                  <a:tcPr marL="70020" marR="70020" marT="23340" marB="23340" anchor="ctr">
                    <a:lnL>
                      <a:noFill/>
                    </a:lnL>
                    <a:lnR>
                      <a:noFill/>
                    </a:lnR>
                    <a:lnT>
                      <a:noFill/>
                    </a:lnT>
                    <a:lnB>
                      <a:noFill/>
                    </a:lnB>
                  </a:tcPr>
                </a:tc>
                <a:extLst>
                  <a:ext uri="{0D108BD9-81ED-4DB2-BD59-A6C34878D82A}">
                    <a16:rowId xmlns:a16="http://schemas.microsoft.com/office/drawing/2014/main" val="415159767"/>
                  </a:ext>
                </a:extLst>
              </a:tr>
              <a:tr h="361195">
                <a:tc>
                  <a:txBody>
                    <a:bodyPr/>
                    <a:lstStyle/>
                    <a:p>
                      <a:pPr algn="l" fontAlgn="ctr">
                        <a:spcBef>
                          <a:spcPts val="0"/>
                        </a:spcBef>
                        <a:spcAft>
                          <a:spcPts val="0"/>
                        </a:spcAft>
                      </a:pPr>
                      <a:r>
                        <a:rPr lang="en-US" sz="2400" b="0" i="0" u="none" strike="noStrike" dirty="0" err="1">
                          <a:effectLst/>
                          <a:latin typeface="+mn-lt"/>
                        </a:rPr>
                        <a:t>rmsea.pvalue</a:t>
                      </a:r>
                      <a:endParaRPr lang="en-US" sz="2400" b="0" i="0" u="none" strike="noStrike" dirty="0">
                        <a:effectLst/>
                        <a:latin typeface="+mn-lt"/>
                      </a:endParaRPr>
                    </a:p>
                  </a:txBody>
                  <a:tcPr marL="70020" marR="70020" marT="23340" marB="23340" anchor="ctr">
                    <a:lnL>
                      <a:noFill/>
                    </a:lnL>
                    <a:lnR>
                      <a:noFill/>
                    </a:lnR>
                    <a:lnT>
                      <a:noFill/>
                    </a:lnT>
                    <a:lnB>
                      <a:noFill/>
                    </a:lnB>
                  </a:tcPr>
                </a:tc>
                <a:tc>
                  <a:txBody>
                    <a:bodyPr/>
                    <a:lstStyle/>
                    <a:p>
                      <a:pPr algn="r" fontAlgn="ctr">
                        <a:spcBef>
                          <a:spcPts val="0"/>
                        </a:spcBef>
                        <a:spcAft>
                          <a:spcPts val="0"/>
                        </a:spcAft>
                      </a:pPr>
                      <a:r>
                        <a:rPr lang="en-US" sz="2400" b="0" i="0" u="none" strike="noStrike" dirty="0">
                          <a:effectLst/>
                          <a:latin typeface="+mn-lt"/>
                        </a:rPr>
                        <a:t>0.000</a:t>
                      </a:r>
                    </a:p>
                  </a:txBody>
                  <a:tcPr marL="70020" marR="70020" marT="23340" marB="23340" anchor="ctr">
                    <a:lnL>
                      <a:noFill/>
                    </a:lnL>
                    <a:lnR>
                      <a:noFill/>
                    </a:lnR>
                    <a:lnT>
                      <a:noFill/>
                    </a:lnT>
                    <a:lnB>
                      <a:noFill/>
                    </a:lnB>
                  </a:tcPr>
                </a:tc>
                <a:extLst>
                  <a:ext uri="{0D108BD9-81ED-4DB2-BD59-A6C34878D82A}">
                    <a16:rowId xmlns:a16="http://schemas.microsoft.com/office/drawing/2014/main" val="1755828"/>
                  </a:ext>
                </a:extLst>
              </a:tr>
            </a:tbl>
          </a:graphicData>
        </a:graphic>
      </p:graphicFrame>
      <p:sp>
        <p:nvSpPr>
          <p:cNvPr id="5" name="Rectangle 1">
            <a:extLst>
              <a:ext uri="{FF2B5EF4-FFF2-40B4-BE49-F238E27FC236}">
                <a16:creationId xmlns:a16="http://schemas.microsoft.com/office/drawing/2014/main" id="{2FB4CF22-3495-476A-905C-B9DFA3FAEA9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13785E45-C060-4746-96CB-ED8028D8B7A0}"/>
              </a:ext>
            </a:extLst>
          </p:cNvPr>
          <p:cNvSpPr/>
          <p:nvPr/>
        </p:nvSpPr>
        <p:spPr>
          <a:xfrm>
            <a:off x="3692916" y="2362200"/>
            <a:ext cx="4806168" cy="123443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C89080-367E-3443-87F2-0F58A1973ADE}"/>
              </a:ext>
            </a:extLst>
          </p:cNvPr>
          <p:cNvSpPr/>
          <p:nvPr/>
        </p:nvSpPr>
        <p:spPr>
          <a:xfrm>
            <a:off x="3692916" y="3606686"/>
            <a:ext cx="4806168" cy="843394"/>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800441-66DC-8845-B361-359BC61CC76B}"/>
              </a:ext>
            </a:extLst>
          </p:cNvPr>
          <p:cNvSpPr/>
          <p:nvPr/>
        </p:nvSpPr>
        <p:spPr>
          <a:xfrm>
            <a:off x="3692916" y="4480563"/>
            <a:ext cx="4806168" cy="161509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61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2741"/>
      </a:dk2>
      <a:lt2>
        <a:srgbClr val="E2E8E8"/>
      </a:lt2>
      <a:accent1>
        <a:srgbClr val="C54F4B"/>
      </a:accent1>
      <a:accent2>
        <a:srgbClr val="B33967"/>
      </a:accent2>
      <a:accent3>
        <a:srgbClr val="C54BAC"/>
      </a:accent3>
      <a:accent4>
        <a:srgbClr val="9939B3"/>
      </a:accent4>
      <a:accent5>
        <a:srgbClr val="784BC5"/>
      </a:accent5>
      <a:accent6>
        <a:srgbClr val="454AB8"/>
      </a:accent6>
      <a:hlink>
        <a:srgbClr val="9256C6"/>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2006</Words>
  <Application>Microsoft Macintosh PowerPoint</Application>
  <PresentationFormat>Widescreen</PresentationFormat>
  <Paragraphs>289</Paragraphs>
  <Slides>18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Calisto MT</vt:lpstr>
      <vt:lpstr>Lucida Sans</vt:lpstr>
      <vt:lpstr>Wingdings 2</vt:lpstr>
      <vt:lpstr>SlateVTI</vt:lpstr>
      <vt:lpstr>Social Relationships and Well-being During the COVID-19 Pandemic</vt:lpstr>
      <vt:lpstr>Environmental Enrichness (EE)</vt:lpstr>
      <vt:lpstr>Social Relationships and Health</vt:lpstr>
      <vt:lpstr>Hypotheses</vt:lpstr>
      <vt:lpstr>Proposed Path Analysis</vt:lpstr>
      <vt:lpstr>Methods</vt:lpstr>
      <vt:lpstr>PowerPoint Presentation</vt:lpstr>
      <vt:lpstr>Results</vt:lpstr>
      <vt:lpstr>Model Fit</vt:lpstr>
      <vt:lpstr>Path Analysis Results</vt:lpstr>
      <vt:lpstr>Discussion</vt:lpstr>
      <vt:lpstr>Next Steps – Categorical Relationships</vt:lpstr>
      <vt:lpstr>Next Steps – Longitudinal</vt:lpstr>
      <vt:lpstr>Acknowledgements</vt:lpstr>
      <vt:lpstr>COVID-19 Influence on Well-being</vt:lpstr>
      <vt:lpstr>PowerPoint Presentation</vt:lpstr>
      <vt:lpstr>PowerPoint Presentation</vt:lpstr>
      <vt:lpstr>Path Analysis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Relationships and Well-being During the COVID-19 Pandemic</dc:title>
  <dc:creator>Haroon Popal</dc:creator>
  <cp:lastModifiedBy>Haroon Popal</cp:lastModifiedBy>
  <cp:revision>38</cp:revision>
  <dcterms:created xsi:type="dcterms:W3CDTF">2020-04-23T23:19:25Z</dcterms:created>
  <dcterms:modified xsi:type="dcterms:W3CDTF">2020-04-24T19:19:19Z</dcterms:modified>
</cp:coreProperties>
</file>